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6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279" r:id="rId17"/>
    <p:sldId id="28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831" autoAdjust="0"/>
    <p:restoredTop sz="84985" autoAdjust="0"/>
  </p:normalViewPr>
  <p:slideViewPr>
    <p:cSldViewPr snapToGrid="0" snapToObjects="1">
      <p:cViewPr varScale="1">
        <p:scale>
          <a:sx n="56" d="100"/>
          <a:sy n="56" d="100"/>
        </p:scale>
        <p:origin x="-153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54A6BF-15B9-0649-B243-6E207B0E1D13}" type="datetimeFigureOut">
              <a:rPr lang="en-US" smtClean="0"/>
              <a:t>5/21/2012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F3DD3-34AD-4A44-99BD-DD74E2952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392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10E1B-D4AD-46D5-AE5D-002DDDBBFB20}" type="datetimeFigureOut">
              <a:rPr lang="en-US" smtClean="0"/>
              <a:t>5/21/2012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5B235-1EC4-4943-8302-CE0D4B6A3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012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5B235-1EC4-4943-8302-CE0D4B6A36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63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Location related info could</a:t>
            </a:r>
            <a:r>
              <a:rPr lang="en-US" baseline="0" dirty="0" smtClean="0"/>
              <a:t> be: </a:t>
            </a:r>
          </a:p>
          <a:p>
            <a:r>
              <a:rPr lang="en-US" baseline="0" dirty="0" smtClean="0"/>
              <a:t>	+ Speed</a:t>
            </a:r>
          </a:p>
          <a:p>
            <a:r>
              <a:rPr lang="en-US" baseline="0" dirty="0" smtClean="0"/>
              <a:t>	+ Traffic condition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5B235-1EC4-4943-8302-CE0D4B6A36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08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Odin is a</a:t>
            </a:r>
            <a:r>
              <a:rPr lang="en-US" baseline="0" dirty="0" smtClean="0"/>
              <a:t> name of a </a:t>
            </a:r>
            <a:r>
              <a:rPr lang="en-US" baseline="0" dirty="0" err="1" smtClean="0"/>
              <a:t>greek</a:t>
            </a:r>
            <a:r>
              <a:rPr lang="en-US" baseline="0" dirty="0" smtClean="0"/>
              <a:t> god that knows everything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5B235-1EC4-4943-8302-CE0D4B6A36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30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detail can</a:t>
            </a:r>
            <a:r>
              <a:rPr lang="en-US" baseline="0" dirty="0" smtClean="0"/>
              <a:t> be found in [www 10] and the paper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5B235-1EC4-4943-8302-CE0D4B6A36E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76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5B235-1EC4-4943-8302-CE0D4B6A36E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335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5B235-1EC4-4943-8302-CE0D4B6A36E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20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388" y="739588"/>
            <a:ext cx="8513762" cy="2729753"/>
          </a:xfrm>
        </p:spPr>
        <p:txBody>
          <a:bodyPr>
            <a:noAutofit/>
          </a:bodyPr>
          <a:lstStyle>
            <a:lvl1pPr algn="l">
              <a:lnSpc>
                <a:spcPts val="10800"/>
              </a:lnSpc>
              <a:defRPr sz="10000" b="1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388" y="3505200"/>
            <a:ext cx="4683050" cy="1344706"/>
          </a:xfrm>
        </p:spPr>
        <p:txBody>
          <a:bodyPr anchor="b">
            <a:normAutofit/>
          </a:bodyPr>
          <a:lstStyle>
            <a:lvl1pPr marL="0" indent="0" algn="l">
              <a:buNone/>
              <a:defRPr sz="4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5516F7-7B27-41D6-B12C-88AC1666DA64}" type="datetime4">
              <a:rPr lang="en-US" smtClean="0"/>
              <a:t>May 21,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275388"/>
            <a:ext cx="56388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7D7B7-30AC-FF42-BE86-2ABA9D0DC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05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3" y="1227427"/>
            <a:ext cx="3657600" cy="566738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94096">
            <a:off x="4845353" y="975801"/>
            <a:ext cx="3496570" cy="4747249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3" y="1799793"/>
            <a:ext cx="3657600" cy="399140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F44DFA-B3CB-4CD8-A399-2A1EE7D513B6}" type="datetime4">
              <a:rPr lang="en-US" smtClean="0"/>
              <a:t>May 21,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7D7B7-30AC-FF42-BE86-2ABA9D0DC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42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319004">
            <a:off x="2075968" y="741009"/>
            <a:ext cx="4914362" cy="3240064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257954FB-DA68-472B-9271-B4647626CD1C}" type="datetime4">
              <a:rPr lang="en-US" smtClean="0"/>
              <a:t>May 21, 2012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AB7D7B7-30AC-FF42-BE86-2ABA9D0DC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4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 rot="21346724">
            <a:off x="436037" y="494284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152337">
            <a:off x="4118577" y="735553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043EBABE-4822-4EA0-99F5-04A5F8B9E867}" type="datetime4">
              <a:rPr lang="en-US" smtClean="0"/>
              <a:t>May 21, 2012</a:t>
            </a:fld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AAB7D7B7-30AC-FF42-BE86-2ABA9D0DC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1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fld id="{33E7BA80-1EFB-43CB-A522-00D0A2420B55}" type="datetime4">
              <a:rPr lang="en-US" smtClean="0"/>
              <a:t>May 21,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7D7B7-30AC-FF42-BE86-2ABA9D0DC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8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2400" y="685801"/>
            <a:ext cx="757518" cy="5440680"/>
          </a:xfrm>
        </p:spPr>
        <p:txBody>
          <a:bodyPr vert="eaVert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685801"/>
            <a:ext cx="6561137" cy="5440680"/>
          </a:xfrm>
        </p:spPr>
        <p:txBody>
          <a:bodyPr vert="eaVer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700A81-B311-41DF-9580-75EB64804189}" type="datetime4">
              <a:rPr lang="en-US" smtClean="0"/>
              <a:t>May 21,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7D7B7-30AC-FF42-BE86-2ABA9D0DC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43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4"/>
          <p:cNvSpPr>
            <a:spLocks noChangeShapeType="1"/>
          </p:cNvSpPr>
          <p:nvPr/>
        </p:nvSpPr>
        <p:spPr bwMode="auto">
          <a:xfrm flipH="1"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991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839200" cy="4629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11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7630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21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2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buClr>
                <a:schemeClr val="tx1"/>
              </a:buClr>
              <a:defRPr/>
            </a:lvl3pPr>
            <a:lvl4pPr>
              <a:spcBef>
                <a:spcPts val="600"/>
              </a:spcBef>
              <a:buClr>
                <a:schemeClr val="tx1"/>
              </a:buClr>
              <a:defRPr/>
            </a:lvl4pPr>
            <a:lvl5pPr>
              <a:spcBef>
                <a:spcPts val="600"/>
              </a:spcBef>
              <a:buClr>
                <a:schemeClr val="tx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6B7695-1168-4FE7-AF4F-CF8F9232AA5C}" type="datetime4">
              <a:rPr lang="en-US" smtClean="0"/>
              <a:t>May 21,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7D7B7-30AC-FF42-BE86-2ABA9D0DC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0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8355714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398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4428426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 rot="21263043">
            <a:off x="5231118" y="261015"/>
            <a:ext cx="3433660" cy="4204035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97456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2012" y="2057400"/>
            <a:ext cx="3863788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6" y="2057400"/>
            <a:ext cx="3867912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271DA5-99A4-4211-A0C1-9ED1827803AB}" type="datetime4">
              <a:rPr lang="en-US" smtClean="0"/>
              <a:t>May 21,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7D7B7-30AC-FF42-BE86-2ABA9D0DC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83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H="1">
            <a:off x="4573588" y="1693863"/>
            <a:ext cx="19050" cy="438943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 flipH="1">
            <a:off x="4573588" y="1693863"/>
            <a:ext cx="19050" cy="438943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4573588" y="1693863"/>
            <a:ext cx="19050" cy="438943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4573588" y="1693863"/>
            <a:ext cx="19050" cy="438943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545" y="1546412"/>
            <a:ext cx="3867912" cy="464950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936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313" y="1545018"/>
            <a:ext cx="3867912" cy="466344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313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E25D25-0FB4-4B02-BB1C-83BBBD8FE052}" type="datetime4">
              <a:rPr lang="en-US" smtClean="0"/>
              <a:t>May 21, 2012</a:t>
            </a:fld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7D7B7-30AC-FF42-BE86-2ABA9D0DC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4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929D72-F4DA-4B0B-A2F5-892FEE41B6AB}" type="datetime4">
              <a:rPr lang="en-US" smtClean="0"/>
              <a:t>May 21, 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7D7B7-30AC-FF42-BE86-2ABA9D0DC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ED781E-EC03-4689-B002-1D513A72AD8D}" type="datetime4">
              <a:rPr lang="en-US" smtClean="0"/>
              <a:t>May 21, 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7D7B7-30AC-FF42-BE86-2ABA9D0DC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9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1720103"/>
            <a:ext cx="3657600" cy="116205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650" y="658906"/>
            <a:ext cx="3819338" cy="546725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5" y="2877671"/>
            <a:ext cx="3657600" cy="2339788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F7B487-6026-4ABA-88C9-C93E69B6913C}" type="datetime4">
              <a:rPr lang="en-US" smtClean="0"/>
              <a:t>May 21,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7D7B7-30AC-FF42-BE86-2ABA9D0DC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07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12775" y="582613"/>
            <a:ext cx="791845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89013" y="2044700"/>
            <a:ext cx="7165975" cy="408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75388"/>
            <a:ext cx="1600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tx2"/>
                </a:solidFill>
                <a:ea typeface="+mn-ea"/>
              </a:defRPr>
            </a:lvl1pPr>
          </a:lstStyle>
          <a:p>
            <a:fld id="{B2B0D5F4-CB06-4019-8EE1-F7AEB637E67D}" type="datetime4">
              <a:rPr lang="en-US" smtClean="0"/>
              <a:t>May 21,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5038" y="6275388"/>
            <a:ext cx="56435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tx2"/>
                </a:solidFill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275388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5C3DA27B-6A10-0849-997D-0011EF6C69C9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 kern="1200">
          <a:solidFill>
            <a:schemeClr val="accent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Century Gothic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Century Gothic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Century Gothic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Century Gothic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Century Gothic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Century Gothic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Century Gothic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Century Gothic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685800" indent="-3365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charset="0"/>
        <a:buChar char="•"/>
        <a:defRPr sz="22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2pPr>
      <a:lvl3pPr marL="1035050" indent="-3492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9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3pPr>
      <a:lvl4pPr marL="1371600" indent="-336550" algn="l" rtl="0" eaLnBrk="1" fontAlgn="base" hangingPunct="1">
        <a:spcBef>
          <a:spcPct val="20000"/>
        </a:spcBef>
        <a:spcAft>
          <a:spcPct val="0"/>
        </a:spcAft>
        <a:buClr>
          <a:srgbClr val="949FBF"/>
        </a:buClr>
        <a:buSzPct val="9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4pPr>
      <a:lvl5pPr marL="1720850" indent="-3492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9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nlab.rutgers.edu/~tamv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nlab.rutgers.edu/~tamv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4303" y="1752600"/>
            <a:ext cx="8051142" cy="1468023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 </a:t>
            </a:r>
          </a:p>
          <a:p>
            <a:pPr algn="ctr"/>
            <a:r>
              <a:rPr lang="en-US" sz="3600" dirty="0" smtClean="0"/>
              <a:t>A </a:t>
            </a:r>
            <a:r>
              <a:rPr lang="en-US" sz="3600" dirty="0"/>
              <a:t>Social Help Engine for</a:t>
            </a:r>
          </a:p>
          <a:p>
            <a:pPr algn="ctr"/>
            <a:r>
              <a:rPr lang="en-US" sz="3600" dirty="0"/>
              <a:t>Online Social </a:t>
            </a:r>
            <a:r>
              <a:rPr lang="en-US" sz="3600" dirty="0" smtClean="0"/>
              <a:t>Network Mobile Users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897666" y="4151730"/>
            <a:ext cx="75224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Tam Vu, </a:t>
            </a:r>
            <a:r>
              <a:rPr lang="en-US" sz="2400" dirty="0" err="1" smtClean="0"/>
              <a:t>Akash</a:t>
            </a:r>
            <a:r>
              <a:rPr lang="en-US" sz="2400" dirty="0" smtClean="0"/>
              <a:t> </a:t>
            </a:r>
            <a:r>
              <a:rPr lang="en-US" sz="2400" dirty="0" err="1" smtClean="0"/>
              <a:t>Baid</a:t>
            </a:r>
            <a:endParaRPr lang="en-US" sz="2400" dirty="0" smtClean="0"/>
          </a:p>
          <a:p>
            <a:pPr algn="ctr"/>
            <a:r>
              <a:rPr lang="en-US" sz="2400" dirty="0" smtClean="0"/>
              <a:t>WINLAB, Rutgers University</a:t>
            </a:r>
          </a:p>
          <a:p>
            <a:pPr algn="ctr"/>
            <a:r>
              <a:rPr lang="en-US" sz="2400" dirty="0">
                <a:hlinkClick r:id="rId3"/>
              </a:rPr>
              <a:t>http://www.winlab.rutgers.edu/~</a:t>
            </a:r>
            <a:r>
              <a:rPr lang="en-US" sz="2400" dirty="0" smtClean="0">
                <a:hlinkClick r:id="rId3"/>
              </a:rPr>
              <a:t>tamvu</a:t>
            </a:r>
            <a:endParaRPr lang="en-US" sz="2400" dirty="0"/>
          </a:p>
          <a:p>
            <a:pPr algn="ctr"/>
            <a:r>
              <a:rPr lang="en-US" sz="2400" dirty="0" smtClean="0"/>
              <a:t>May 21, 2012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430911" y="1319445"/>
            <a:ext cx="43909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  <a:ea typeface="ＭＳ Ｐゴシック" pitchFamily="-112" charset="-128"/>
                <a:cs typeface="ＭＳ Ｐゴシック" pitchFamily="-112" charset="-128"/>
              </a:rPr>
              <a:t>Ask, Don’t Search:</a:t>
            </a:r>
            <a:r>
              <a:rPr lang="en-US" sz="3600" dirty="0">
                <a:solidFill>
                  <a:schemeClr val="accent1"/>
                </a:solidFill>
                <a:ea typeface="ＭＳ Ｐゴシック" pitchFamily="-112" charset="-128"/>
                <a:cs typeface="ＭＳ Ｐゴシック" pitchFamily="-112" charset="-128"/>
              </a:rPr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531" y="6421614"/>
            <a:ext cx="3132667" cy="432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3" y="5570008"/>
            <a:ext cx="1540933" cy="1284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208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245" y="188119"/>
            <a:ext cx="7918450" cy="788987"/>
          </a:xfrm>
        </p:spPr>
        <p:txBody>
          <a:bodyPr/>
          <a:lstStyle/>
          <a:p>
            <a:r>
              <a:rPr lang="en-US" dirty="0" smtClean="0"/>
              <a:t>How does it work 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814" y="1018835"/>
            <a:ext cx="5179558" cy="5367451"/>
          </a:xfrm>
        </p:spPr>
        <p:txBody>
          <a:bodyPr/>
          <a:lstStyle/>
          <a:p>
            <a:r>
              <a:rPr lang="en-US" dirty="0" smtClean="0"/>
              <a:t>User registration</a:t>
            </a:r>
          </a:p>
          <a:p>
            <a:pPr lvl="1"/>
            <a:r>
              <a:rPr lang="en-US" dirty="0" smtClean="0"/>
              <a:t>Odin collects social contacts</a:t>
            </a:r>
          </a:p>
          <a:p>
            <a:pPr lvl="1"/>
            <a:r>
              <a:rPr lang="en-US" dirty="0" smtClean="0"/>
              <a:t>Specify type of sensing info will be provided to Odin</a:t>
            </a:r>
          </a:p>
          <a:p>
            <a:pPr lvl="2"/>
            <a:r>
              <a:rPr lang="en-US" dirty="0" smtClean="0"/>
              <a:t>Access control: </a:t>
            </a:r>
            <a:br>
              <a:rPr lang="en-US" dirty="0" smtClean="0"/>
            </a:br>
            <a:r>
              <a:rPr lang="en-US" dirty="0" smtClean="0"/>
              <a:t>e.g. Only </a:t>
            </a:r>
            <a:r>
              <a:rPr lang="en-US" b="1" dirty="0" smtClean="0"/>
              <a:t>close friend </a:t>
            </a:r>
            <a:r>
              <a:rPr lang="en-US" dirty="0" smtClean="0"/>
              <a:t>group could see my location.</a:t>
            </a:r>
          </a:p>
          <a:p>
            <a:pPr lvl="1"/>
            <a:r>
              <a:rPr lang="en-US" dirty="0" smtClean="0"/>
              <a:t>Ready to ask/answer questions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7D7B7-30AC-FF42-BE86-2ABA9D0DCA50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481" y="927105"/>
            <a:ext cx="3570400" cy="527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531" y="6421614"/>
            <a:ext cx="3132667" cy="432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3" y="5570008"/>
            <a:ext cx="1540933" cy="1284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702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245" y="188119"/>
            <a:ext cx="7918450" cy="788987"/>
          </a:xfrm>
        </p:spPr>
        <p:txBody>
          <a:bodyPr/>
          <a:lstStyle/>
          <a:p>
            <a:r>
              <a:rPr lang="en-US" dirty="0" smtClean="0"/>
              <a:t>How does it work 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814" y="1018835"/>
            <a:ext cx="5179558" cy="583916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Asking question</a:t>
            </a:r>
          </a:p>
          <a:p>
            <a:pPr lvl="1"/>
            <a:r>
              <a:rPr lang="en-US" dirty="0" smtClean="0"/>
              <a:t>Through Odin UI or third party plug-in e.g. Thunderbird plugin, Facebook app, </a:t>
            </a:r>
            <a:r>
              <a:rPr lang="en-US" dirty="0" err="1" smtClean="0"/>
              <a:t>Iphone</a:t>
            </a:r>
            <a:r>
              <a:rPr lang="en-US" dirty="0" smtClean="0"/>
              <a:t> App</a:t>
            </a:r>
          </a:p>
          <a:p>
            <a:pPr lvl="1"/>
            <a:r>
              <a:rPr lang="en-US" dirty="0" smtClean="0"/>
              <a:t>Classify question privacy level</a:t>
            </a:r>
          </a:p>
          <a:p>
            <a:r>
              <a:rPr lang="en-US" dirty="0" smtClean="0"/>
              <a:t>Odin will:</a:t>
            </a:r>
          </a:p>
          <a:p>
            <a:pPr lvl="1"/>
            <a:r>
              <a:rPr lang="en-US" dirty="0" smtClean="0"/>
              <a:t>Verify and analyze the question by the </a:t>
            </a:r>
            <a:r>
              <a:rPr lang="en-US" b="1" i="1" dirty="0" smtClean="0"/>
              <a:t>Query Analyzer</a:t>
            </a:r>
          </a:p>
          <a:p>
            <a:pPr lvl="1"/>
            <a:r>
              <a:rPr lang="en-US" i="1" dirty="0" smtClean="0"/>
              <a:t>Route to </a:t>
            </a:r>
            <a:r>
              <a:rPr lang="en-US" b="1" i="1" dirty="0" smtClean="0"/>
              <a:t>Ranking Engine </a:t>
            </a:r>
            <a:r>
              <a:rPr lang="en-US" i="1" dirty="0" smtClean="0"/>
              <a:t>to find candidate responders:</a:t>
            </a:r>
          </a:p>
          <a:p>
            <a:pPr lvl="2"/>
            <a:r>
              <a:rPr lang="en-US" i="1" dirty="0" smtClean="0"/>
              <a:t>Most likely to answer</a:t>
            </a:r>
          </a:p>
          <a:p>
            <a:pPr lvl="2"/>
            <a:r>
              <a:rPr lang="en-US" i="1" dirty="0" smtClean="0"/>
              <a:t>With highest level of confidence</a:t>
            </a:r>
          </a:p>
          <a:p>
            <a:pPr lvl="1"/>
            <a:r>
              <a:rPr lang="en-US" i="1" dirty="0" smtClean="0"/>
              <a:t>Forward the question to the highest candidate for answering</a:t>
            </a:r>
          </a:p>
          <a:p>
            <a:pPr lvl="1"/>
            <a:r>
              <a:rPr lang="en-US" i="1" dirty="0" smtClean="0"/>
              <a:t>Repeat above steps for follow-up questions</a:t>
            </a:r>
          </a:p>
          <a:p>
            <a:pPr lvl="1"/>
            <a:endParaRPr lang="en-US" i="1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7D7B7-30AC-FF42-BE86-2ABA9D0DCA50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481" y="927105"/>
            <a:ext cx="3570400" cy="527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531" y="6421614"/>
            <a:ext cx="3132667" cy="432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3" y="5570008"/>
            <a:ext cx="1540933" cy="1284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354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Intimacy inference for WRG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843" y="1609271"/>
            <a:ext cx="5353730" cy="4081463"/>
          </a:xfrm>
        </p:spPr>
        <p:txBody>
          <a:bodyPr/>
          <a:lstStyle/>
          <a:p>
            <a:r>
              <a:rPr lang="en-US" dirty="0" smtClean="0"/>
              <a:t>Friendship connectivity from social network </a:t>
            </a:r>
          </a:p>
          <a:p>
            <a:pPr lvl="1"/>
            <a:r>
              <a:rPr lang="en-US" dirty="0" smtClean="0"/>
              <a:t>is not sufficient </a:t>
            </a:r>
          </a:p>
          <a:p>
            <a:pPr lvl="1"/>
            <a:r>
              <a:rPr lang="en-US" dirty="0" smtClean="0"/>
              <a:t>Binary</a:t>
            </a:r>
          </a:p>
          <a:p>
            <a:r>
              <a:rPr lang="en-US" dirty="0" smtClean="0"/>
              <a:t>Apply latent variable model proposed by Xiang et al. [WWW 2010] to infer the latent relationships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7D7B7-30AC-FF42-BE86-2ABA9D0DCA50}" type="slidenum">
              <a:rPr lang="en-US" smtClean="0"/>
              <a:t>12</a:t>
            </a:fld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759" y="1822902"/>
            <a:ext cx="3318101" cy="3446916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531" y="6421614"/>
            <a:ext cx="3132667" cy="432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3" y="5570008"/>
            <a:ext cx="1540933" cy="1284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14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544" y="377369"/>
            <a:ext cx="8840107" cy="788987"/>
          </a:xfrm>
        </p:spPr>
        <p:txBody>
          <a:bodyPr/>
          <a:lstStyle/>
          <a:p>
            <a:pPr algn="l"/>
            <a:r>
              <a:rPr lang="en-US" sz="4000" dirty="0" smtClean="0"/>
              <a:t>Expertise data base construction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7D7B7-30AC-FF42-BE86-2ABA9D0DCA50}" type="slidenum">
              <a:rPr lang="en-US" smtClean="0"/>
              <a:t>13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888" y="3599211"/>
            <a:ext cx="3009912" cy="2574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6842" y="1609271"/>
            <a:ext cx="6152015" cy="513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1" fontAlgn="base" hangingPunct="1">
              <a:spcBef>
                <a:spcPts val="22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685800" indent="-3365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1035050" indent="-3492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1371600" indent="-3365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1720850" indent="-3492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Device signal harvesting</a:t>
            </a:r>
          </a:p>
          <a:p>
            <a:pPr lvl="1"/>
            <a:r>
              <a:rPr lang="en-US" dirty="0" smtClean="0"/>
              <a:t>Raw sensor reading with timestamps are collected</a:t>
            </a:r>
          </a:p>
          <a:p>
            <a:pPr lvl="1"/>
            <a:r>
              <a:rPr lang="en-US" dirty="0" smtClean="0"/>
              <a:t>Odin combines these raw data with additional application-specific database (ASD) to add semantics to the data before indexing</a:t>
            </a:r>
          </a:p>
          <a:p>
            <a:pPr lvl="1"/>
            <a:r>
              <a:rPr lang="en-US" dirty="0" smtClean="0"/>
              <a:t>E.g. &lt;</a:t>
            </a:r>
            <a:r>
              <a:rPr lang="en-US" dirty="0" err="1" smtClean="0"/>
              <a:t>lat,lon</a:t>
            </a:r>
            <a:r>
              <a:rPr lang="en-US" dirty="0" smtClean="0"/>
              <a:t>&gt; =&gt; Street address using Google reverse geo-coding service</a:t>
            </a:r>
          </a:p>
          <a:p>
            <a:r>
              <a:rPr lang="en-US" dirty="0" smtClean="0"/>
              <a:t>Social crawling </a:t>
            </a:r>
          </a:p>
          <a:p>
            <a:pPr lvl="1"/>
            <a:r>
              <a:rPr lang="en-US" dirty="0" smtClean="0"/>
              <a:t>Blog posts extraction</a:t>
            </a:r>
          </a:p>
          <a:p>
            <a:pPr lvl="1"/>
            <a:r>
              <a:rPr lang="en-US" dirty="0" smtClean="0"/>
              <a:t>Online social network profile</a:t>
            </a:r>
          </a:p>
          <a:p>
            <a:pPr lvl="1"/>
            <a:r>
              <a:rPr lang="en-US" dirty="0" smtClean="0"/>
              <a:t>Online tagging and comments</a:t>
            </a:r>
          </a:p>
          <a:p>
            <a:pPr lvl="1"/>
            <a:r>
              <a:rPr lang="en-US" dirty="0" smtClean="0"/>
              <a:t>Satisfaction feedbacks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7328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270" y="1507671"/>
            <a:ext cx="7165975" cy="4081463"/>
          </a:xfrm>
        </p:spPr>
        <p:txBody>
          <a:bodyPr/>
          <a:lstStyle/>
          <a:p>
            <a:r>
              <a:rPr lang="en-US" dirty="0" smtClean="0"/>
              <a:t>Expertise + Latent relationship</a:t>
            </a:r>
          </a:p>
          <a:p>
            <a:pPr lvl="1"/>
            <a:r>
              <a:rPr lang="en-US" dirty="0" smtClean="0"/>
              <a:t>Adopt algorithm proposed by </a:t>
            </a:r>
            <a:r>
              <a:rPr lang="en-US" dirty="0" err="1" smtClean="0"/>
              <a:t>Horowithz</a:t>
            </a:r>
            <a:r>
              <a:rPr lang="en-US" dirty="0" smtClean="0"/>
              <a:t> et al. [WWW’2010] with the enhancement of connection strength </a:t>
            </a:r>
          </a:p>
          <a:p>
            <a:r>
              <a:rPr lang="en-US" dirty="0" smtClean="0"/>
              <a:t>Scoring function for question </a:t>
            </a:r>
            <a:r>
              <a:rPr lang="en-US" b="1" i="1" dirty="0" smtClean="0"/>
              <a:t>q </a:t>
            </a:r>
            <a:r>
              <a:rPr lang="en-US" dirty="0" smtClean="0"/>
              <a:t>for the user pair </a:t>
            </a:r>
            <a:r>
              <a:rPr lang="en-US" b="1" i="1" dirty="0" smtClean="0"/>
              <a:t>(</a:t>
            </a:r>
            <a:r>
              <a:rPr lang="en-US" b="1" i="1" dirty="0" err="1" smtClean="0"/>
              <a:t>i,j</a:t>
            </a:r>
            <a:r>
              <a:rPr lang="en-US" b="1" i="1" dirty="0" smtClean="0"/>
              <a:t>) </a:t>
            </a:r>
            <a:r>
              <a:rPr lang="en-US" i="1" dirty="0" smtClean="0"/>
              <a:t>is computed offline</a:t>
            </a:r>
            <a:endParaRPr lang="en-US" b="1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7D7B7-30AC-FF42-BE86-2ABA9D0DCA50}" type="slidenum">
              <a:rPr lang="en-US" smtClean="0"/>
              <a:t>14</a:t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746" y="4094155"/>
            <a:ext cx="6477454" cy="2320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531" y="6421614"/>
            <a:ext cx="3132667" cy="432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3" y="5570008"/>
            <a:ext cx="1540933" cy="1284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839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5142" y="234277"/>
            <a:ext cx="9390742" cy="788987"/>
          </a:xfrm>
        </p:spPr>
        <p:txBody>
          <a:bodyPr/>
          <a:lstStyle/>
          <a:p>
            <a:r>
              <a:rPr lang="en-US" sz="4000" dirty="0" smtClean="0"/>
              <a:t>Use case for location based queries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755" y="1304472"/>
            <a:ext cx="8438016" cy="50870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7D7B7-30AC-FF42-BE86-2ABA9D0DCA50}" type="slidenum">
              <a:rPr lang="en-US" smtClean="0"/>
              <a:t>15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73" y="1189717"/>
            <a:ext cx="7074127" cy="5450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34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&amp; Future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123" y="1600200"/>
            <a:ext cx="7626486" cy="48387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 presented the architecture of Odin, a social search engine that</a:t>
            </a:r>
          </a:p>
          <a:p>
            <a:pPr lvl="1"/>
            <a:r>
              <a:rPr lang="en-US" dirty="0" smtClean="0"/>
              <a:t>Infers social relationships between users to form a strength-weighted relationship graph</a:t>
            </a:r>
          </a:p>
          <a:p>
            <a:pPr lvl="1"/>
            <a:r>
              <a:rPr lang="en-US" dirty="0" smtClean="0"/>
              <a:t>Infers expertise from user profiles</a:t>
            </a:r>
          </a:p>
          <a:p>
            <a:pPr lvl="1"/>
            <a:r>
              <a:rPr lang="en-US" dirty="0" smtClean="0"/>
              <a:t>Ranks candidate responders by a </a:t>
            </a:r>
            <a:r>
              <a:rPr lang="en-US" dirty="0" err="1" smtClean="0"/>
              <a:t>pagerank</a:t>
            </a:r>
            <a:r>
              <a:rPr lang="en-US" dirty="0" smtClean="0"/>
              <a:t>-like algorithm taking both relationship strength and user expertise into account</a:t>
            </a:r>
          </a:p>
          <a:p>
            <a:r>
              <a:rPr lang="en-US" dirty="0" smtClean="0"/>
              <a:t>Future works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ntelligent </a:t>
            </a:r>
            <a:r>
              <a:rPr lang="en-US" dirty="0"/>
              <a:t>sampling and data </a:t>
            </a:r>
            <a:r>
              <a:rPr lang="en-US" dirty="0" smtClean="0"/>
              <a:t>compression for sensing information</a:t>
            </a:r>
          </a:p>
          <a:p>
            <a:pPr lvl="1"/>
            <a:r>
              <a:rPr lang="en-US" dirty="0" smtClean="0"/>
              <a:t>Signal </a:t>
            </a:r>
            <a:r>
              <a:rPr lang="en-US" dirty="0"/>
              <a:t>fusion from multiple sensors and from different </a:t>
            </a:r>
            <a:r>
              <a:rPr lang="en-US" dirty="0" smtClean="0"/>
              <a:t>sets of social network data</a:t>
            </a:r>
          </a:p>
          <a:p>
            <a:pPr lvl="1"/>
            <a:r>
              <a:rPr lang="en-US" dirty="0" smtClean="0"/>
              <a:t>Incentive </a:t>
            </a:r>
            <a:r>
              <a:rPr lang="en-US" dirty="0"/>
              <a:t>mechanisms and </a:t>
            </a:r>
            <a:r>
              <a:rPr lang="en-US" dirty="0" smtClean="0"/>
              <a:t>business model </a:t>
            </a:r>
            <a:r>
              <a:rPr lang="en-US" dirty="0"/>
              <a:t>to encourage participation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7D7B7-30AC-FF42-BE86-2ABA9D0DCA50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531" y="6421614"/>
            <a:ext cx="3132667" cy="432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3" y="5570008"/>
            <a:ext cx="1540933" cy="1284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426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12775" y="1677988"/>
            <a:ext cx="7918450" cy="3046412"/>
          </a:xfrm>
        </p:spPr>
        <p:txBody>
          <a:bodyPr/>
          <a:lstStyle/>
          <a:p>
            <a:r>
              <a:rPr lang="en-US" dirty="0" smtClean="0"/>
              <a:t>Thanks!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Questions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?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hlinkClick r:id="rId3"/>
              </a:rPr>
              <a:t>http://www.winlab.rutgers.edu/~tamvu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7D7B7-30AC-FF42-BE86-2ABA9D0DCA50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531" y="6421614"/>
            <a:ext cx="3132667" cy="432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3" y="5570008"/>
            <a:ext cx="1540933" cy="1284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399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Don’t search 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7D7B7-30AC-FF42-BE86-2ABA9D0DCA50}" type="slidenum">
              <a:rPr lang="en-US" smtClean="0"/>
              <a:t>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94" y="1624570"/>
            <a:ext cx="8174705" cy="314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794595" y="4769708"/>
            <a:ext cx="7609704" cy="914400"/>
          </a:xfrm>
          <a:prstGeom prst="wedgeRoundRectCallout">
            <a:avLst>
              <a:gd name="adj1" fmla="val -38695"/>
              <a:gd name="adj2" fmla="val -178782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2060"/>
                </a:solidFill>
              </a:rPr>
              <a:t>What would be a good course from Rutgers’ </a:t>
            </a:r>
            <a:r>
              <a:rPr lang="en-US" dirty="0" smtClean="0">
                <a:solidFill>
                  <a:srgbClr val="002060"/>
                </a:solidFill>
              </a:rPr>
              <a:t>Computer Science </a:t>
            </a:r>
            <a:r>
              <a:rPr lang="en-US" dirty="0">
                <a:solidFill>
                  <a:srgbClr val="002060"/>
                </a:solidFill>
              </a:rPr>
              <a:t>department next fall that is aligned with my </a:t>
            </a:r>
            <a:r>
              <a:rPr lang="en-US" dirty="0" smtClean="0">
                <a:solidFill>
                  <a:srgbClr val="002060"/>
                </a:solidFill>
              </a:rPr>
              <a:t>research interests </a:t>
            </a:r>
            <a:r>
              <a:rPr lang="en-US" dirty="0">
                <a:solidFill>
                  <a:srgbClr val="002060"/>
                </a:solidFill>
              </a:rPr>
              <a:t>in machine learning and computer networks?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94" y="1281113"/>
            <a:ext cx="8185180" cy="4501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94" y="1624570"/>
            <a:ext cx="8185180" cy="314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xplosion 1 7"/>
          <p:cNvSpPr/>
          <p:nvPr/>
        </p:nvSpPr>
        <p:spPr>
          <a:xfrm>
            <a:off x="3933374" y="3269712"/>
            <a:ext cx="2525486" cy="856343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531" y="6421614"/>
            <a:ext cx="3132667" cy="432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3" y="5570008"/>
            <a:ext cx="1540933" cy="1284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05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Why not...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 can’t be expressed in the way that today’s search engines can understand</a:t>
            </a:r>
          </a:p>
          <a:p>
            <a:r>
              <a:rPr lang="en-US" dirty="0" smtClean="0"/>
              <a:t>Search engines rely on content </a:t>
            </a:r>
            <a:r>
              <a:rPr lang="en-US" b="1" dirty="0" smtClean="0"/>
              <a:t>already </a:t>
            </a:r>
            <a:r>
              <a:rPr lang="en-US" dirty="0" smtClean="0"/>
              <a:t>exists somewhere on the Internet</a:t>
            </a:r>
          </a:p>
          <a:p>
            <a:r>
              <a:rPr lang="en-US" dirty="0" smtClean="0"/>
              <a:t>No quality assurance, accountability and follow-up questioning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7D7B7-30AC-FF42-BE86-2ABA9D0DCA50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00150" y="5343525"/>
            <a:ext cx="695483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Go ask friends and colleagues that have desired expertise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2031" y="5906056"/>
            <a:ext cx="7779544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Too </a:t>
            </a:r>
            <a:r>
              <a:rPr lang="en-US" dirty="0"/>
              <a:t>e</a:t>
            </a:r>
            <a:r>
              <a:rPr lang="en-US" dirty="0" smtClean="0"/>
              <a:t>xpensive to query all people you know to ask for the answer</a:t>
            </a:r>
            <a:endParaRPr lang="en-US" dirty="0"/>
          </a:p>
        </p:txBody>
      </p:sp>
      <p:pic>
        <p:nvPicPr>
          <p:cNvPr id="7" name="Picture 5" descr="MCj0434411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98" y="5654120"/>
            <a:ext cx="739503" cy="83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42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51" y="115888"/>
            <a:ext cx="7918450" cy="788987"/>
          </a:xfrm>
        </p:spPr>
        <p:txBody>
          <a:bodyPr/>
          <a:lstStyle/>
          <a:p>
            <a:r>
              <a:rPr lang="en-US" sz="3600" dirty="0" smtClean="0"/>
              <a:t>To whom my question should be routed to seek for the answer 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4" y="1706297"/>
            <a:ext cx="5021262" cy="4945102"/>
          </a:xfrm>
        </p:spPr>
        <p:txBody>
          <a:bodyPr>
            <a:normAutofit/>
          </a:bodyPr>
          <a:lstStyle/>
          <a:p>
            <a:r>
              <a:rPr lang="en-US" dirty="0" smtClean="0"/>
              <a:t>Connections between users in online social networks can serve as links along which the question could be routed </a:t>
            </a:r>
          </a:p>
          <a:p>
            <a:r>
              <a:rPr lang="en-US" dirty="0" smtClean="0"/>
              <a:t>From social networks, a rich set of information can be inferred: </a:t>
            </a:r>
          </a:p>
          <a:p>
            <a:pPr lvl="1"/>
            <a:r>
              <a:rPr lang="en-US" dirty="0" smtClean="0"/>
              <a:t>User’s social relationship</a:t>
            </a:r>
          </a:p>
          <a:p>
            <a:pPr lvl="1"/>
            <a:r>
              <a:rPr lang="en-US" dirty="0" smtClean="0"/>
              <a:t>Expertise</a:t>
            </a:r>
          </a:p>
          <a:p>
            <a:r>
              <a:rPr lang="en-US" dirty="0" smtClean="0"/>
              <a:t>From mobile devices’ sensor</a:t>
            </a:r>
          </a:p>
          <a:p>
            <a:pPr lvl="1"/>
            <a:r>
              <a:rPr lang="en-US" dirty="0" smtClean="0"/>
              <a:t>E.g. Location-related info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7D7B7-30AC-FF42-BE86-2ABA9D0DCA50}" type="slidenum">
              <a:rPr lang="en-US" smtClean="0"/>
              <a:t>4</a:t>
            </a:fld>
            <a:endParaRPr lang="en-US"/>
          </a:p>
        </p:txBody>
      </p:sp>
      <p:pic>
        <p:nvPicPr>
          <p:cNvPr id="2050" name="Picture 2" descr="https://encrypted-tbn1.google.com/images?q=tbn:ANd9GcQth9KtnnMb96u16-i46h0GlSLuC-AVzIcLbKKzJ1Amn592sG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208" y="1449844"/>
            <a:ext cx="1292428" cy="117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3.google.com/images?q=tbn:ANd9GcRuSB-6MUGH-oPO81OQ9D9LCJVZtCnGv976PMRsj50ijo1FlPyv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209" y="2752057"/>
            <a:ext cx="1292428" cy="129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encrypted-tbn3.google.com/images?q=tbn:ANd9GcQnl08wh5EVcxui-LRZt8rn1SUeT75UXC_w6wP_AWYVtgBrr4Jj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281" y="1449842"/>
            <a:ext cx="1171801" cy="117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encrypted-tbn3.google.com/images?q=tbn:ANd9GcQMurtwXGtc55XOKle5FNkYlJt8tAyINtWB3IGW8EFOkn8lzGPWE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281" y="2752057"/>
            <a:ext cx="1229243" cy="129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611" y="4147323"/>
            <a:ext cx="2877610" cy="2651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505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Related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442" y="1681843"/>
            <a:ext cx="7668758" cy="2701471"/>
          </a:xfrm>
        </p:spPr>
        <p:txBody>
          <a:bodyPr/>
          <a:lstStyle/>
          <a:p>
            <a:r>
              <a:rPr lang="en-US" b="1" dirty="0" smtClean="0"/>
              <a:t>Aardvark</a:t>
            </a:r>
            <a:r>
              <a:rPr lang="en-US" dirty="0" smtClean="0"/>
              <a:t> system - state-</a:t>
            </a:r>
            <a:r>
              <a:rPr lang="en-US" dirty="0" err="1" smtClean="0"/>
              <a:t>ofthe</a:t>
            </a:r>
            <a:r>
              <a:rPr lang="en-US" dirty="0" smtClean="0"/>
              <a:t>-art </a:t>
            </a:r>
            <a:r>
              <a:rPr lang="en-US" dirty="0"/>
              <a:t>social search </a:t>
            </a:r>
            <a:r>
              <a:rPr lang="en-US" dirty="0" smtClean="0"/>
              <a:t>engine – </a:t>
            </a:r>
            <a:r>
              <a:rPr lang="en-US" sz="2000" i="1" dirty="0" smtClean="0"/>
              <a:t>acquired by Google</a:t>
            </a:r>
            <a:endParaRPr lang="en-US" i="1" dirty="0" smtClean="0"/>
          </a:p>
          <a:p>
            <a:pPr lvl="1"/>
            <a:r>
              <a:rPr lang="en-US" dirty="0" smtClean="0"/>
              <a:t>To match questions </a:t>
            </a:r>
            <a:r>
              <a:rPr lang="en-US" dirty="0"/>
              <a:t>from a user to other users based on their area </a:t>
            </a:r>
            <a:r>
              <a:rPr lang="en-US" dirty="0" smtClean="0"/>
              <a:t>of expertise</a:t>
            </a:r>
          </a:p>
          <a:p>
            <a:pPr lvl="1"/>
            <a:r>
              <a:rPr lang="en-US" dirty="0" smtClean="0"/>
              <a:t>Require explicit list of users skill set</a:t>
            </a:r>
          </a:p>
          <a:p>
            <a:pPr lvl="1"/>
            <a:r>
              <a:rPr lang="en-US" dirty="0" smtClean="0"/>
              <a:t>Doesn’t consider user’s latent social relationships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7D7B7-30AC-FF42-BE86-2ABA9D0DCA50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8441" y="4396569"/>
            <a:ext cx="8122783" cy="193899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Our </a:t>
            </a:r>
            <a:r>
              <a:rPr lang="en-US" sz="2000" b="1" dirty="0" smtClean="0"/>
              <a:t>Odin Help Engine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A question routing engine 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Mining latent social relationships among users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Leverage sensing data from mobile devices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0748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385" y="188119"/>
            <a:ext cx="7918450" cy="788987"/>
          </a:xfrm>
        </p:spPr>
        <p:txBody>
          <a:bodyPr/>
          <a:lstStyle/>
          <a:p>
            <a:pPr algn="l"/>
            <a:r>
              <a:rPr lang="en-US" sz="4400" dirty="0"/>
              <a:t>Odin Help Engine</a:t>
            </a:r>
            <a:br>
              <a:rPr lang="en-US" sz="44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29" y="1128487"/>
            <a:ext cx="4380478" cy="551202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Mining social network profiles, joint activities </a:t>
            </a:r>
            <a:r>
              <a:rPr lang="en-US" dirty="0" smtClean="0"/>
              <a:t>between users </a:t>
            </a:r>
            <a:r>
              <a:rPr lang="en-US" dirty="0"/>
              <a:t>and their photo/post tagging </a:t>
            </a:r>
            <a:r>
              <a:rPr lang="en-US" dirty="0" smtClean="0"/>
              <a:t>behavior </a:t>
            </a:r>
            <a:r>
              <a:rPr lang="en-US" dirty="0"/>
              <a:t>to create </a:t>
            </a:r>
            <a:r>
              <a:rPr lang="en-US" dirty="0" smtClean="0"/>
              <a:t>a strength-weighted </a:t>
            </a:r>
            <a:r>
              <a:rPr lang="en-US" dirty="0"/>
              <a:t>relationship graph (WRG)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7D7B7-30AC-FF42-BE86-2ABA9D0DCA50}" type="slidenum">
              <a:rPr lang="en-US" smtClean="0"/>
              <a:t>6</a:t>
            </a:fld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1159329"/>
            <a:ext cx="4325937" cy="527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531" y="6421614"/>
            <a:ext cx="3132667" cy="432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3" y="5570008"/>
            <a:ext cx="1540933" cy="1284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741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385" y="188119"/>
            <a:ext cx="7918450" cy="788987"/>
          </a:xfrm>
        </p:spPr>
        <p:txBody>
          <a:bodyPr/>
          <a:lstStyle/>
          <a:p>
            <a:pPr algn="l"/>
            <a:r>
              <a:rPr lang="en-US" sz="4400" dirty="0"/>
              <a:t>Odin Help Engine</a:t>
            </a:r>
            <a:br>
              <a:rPr lang="en-US" sz="44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29" y="1128487"/>
            <a:ext cx="4380478" cy="551202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2. Crawling and indexing all the </a:t>
            </a:r>
            <a:r>
              <a:rPr lang="en-US" dirty="0"/>
              <a:t>available resources on social networks to extract </a:t>
            </a:r>
            <a:r>
              <a:rPr lang="en-US" dirty="0" smtClean="0"/>
              <a:t>expertise information </a:t>
            </a:r>
            <a:r>
              <a:rPr lang="en-US" dirty="0"/>
              <a:t>and creating a baseline indexed database (</a:t>
            </a:r>
            <a:r>
              <a:rPr lang="en-US" dirty="0" err="1"/>
              <a:t>BiDB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7D7B7-30AC-FF42-BE86-2ABA9D0DCA50}" type="slidenum">
              <a:rPr lang="en-US" smtClean="0"/>
              <a:t>7</a:t>
            </a:fld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1159329"/>
            <a:ext cx="4325937" cy="527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531" y="6421614"/>
            <a:ext cx="3132667" cy="432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3" y="5570008"/>
            <a:ext cx="1540933" cy="1284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638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385" y="188119"/>
            <a:ext cx="7918450" cy="788987"/>
          </a:xfrm>
        </p:spPr>
        <p:txBody>
          <a:bodyPr/>
          <a:lstStyle/>
          <a:p>
            <a:pPr algn="l"/>
            <a:r>
              <a:rPr lang="en-US" sz="4400" dirty="0"/>
              <a:t>Odin Help Engine</a:t>
            </a:r>
            <a:br>
              <a:rPr lang="en-US" sz="44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29" y="1128487"/>
            <a:ext cx="4380478" cy="551202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3. Converting sensor data and associated metadata to text </a:t>
            </a:r>
            <a:r>
              <a:rPr lang="en-US" dirty="0" smtClean="0"/>
              <a:t>in order </a:t>
            </a:r>
            <a:r>
              <a:rPr lang="en-US" dirty="0"/>
              <a:t>to make it </a:t>
            </a:r>
            <a:r>
              <a:rPr lang="en-US" dirty="0" err="1"/>
              <a:t>indexable</a:t>
            </a:r>
            <a:r>
              <a:rPr lang="en-US" dirty="0"/>
              <a:t> and combining it with </a:t>
            </a:r>
            <a:r>
              <a:rPr lang="en-US" dirty="0" err="1"/>
              <a:t>BiDB</a:t>
            </a:r>
            <a:r>
              <a:rPr lang="en-US" dirty="0"/>
              <a:t> </a:t>
            </a:r>
            <a:r>
              <a:rPr lang="en-US" dirty="0" smtClean="0"/>
              <a:t>to create </a:t>
            </a:r>
            <a:r>
              <a:rPr lang="en-US" dirty="0"/>
              <a:t>the indexed database (</a:t>
            </a:r>
            <a:r>
              <a:rPr lang="en-US" dirty="0" err="1"/>
              <a:t>iDB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7D7B7-30AC-FF42-BE86-2ABA9D0DCA50}" type="slidenum">
              <a:rPr lang="en-US" smtClean="0"/>
              <a:t>8</a:t>
            </a:fld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1159329"/>
            <a:ext cx="4325937" cy="527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531" y="6421614"/>
            <a:ext cx="3132667" cy="432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3" y="5570008"/>
            <a:ext cx="1540933" cy="1284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687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385" y="188119"/>
            <a:ext cx="7918450" cy="788987"/>
          </a:xfrm>
        </p:spPr>
        <p:txBody>
          <a:bodyPr/>
          <a:lstStyle/>
          <a:p>
            <a:pPr algn="l"/>
            <a:r>
              <a:rPr lang="en-US" sz="4400" dirty="0"/>
              <a:t>Odin Help Engine</a:t>
            </a:r>
            <a:br>
              <a:rPr lang="en-US" sz="44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29" y="1128487"/>
            <a:ext cx="4380478" cy="551202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4. </a:t>
            </a:r>
            <a:r>
              <a:rPr lang="en-US" dirty="0"/>
              <a:t>Identifying and </a:t>
            </a:r>
            <a:r>
              <a:rPr lang="en-US" dirty="0" smtClean="0"/>
              <a:t>routing the </a:t>
            </a:r>
            <a:r>
              <a:rPr lang="en-US" dirty="0"/>
              <a:t>query to the most suited responder by ranking users </a:t>
            </a:r>
            <a:r>
              <a:rPr lang="en-US" dirty="0" smtClean="0"/>
              <a:t>based on </a:t>
            </a:r>
            <a:r>
              <a:rPr lang="en-US" dirty="0"/>
              <a:t>their relationship with the asker as well as their expertise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7D7B7-30AC-FF42-BE86-2ABA9D0DCA50}" type="slidenum">
              <a:rPr lang="en-US" smtClean="0"/>
              <a:t>9</a:t>
            </a:fld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1159329"/>
            <a:ext cx="4325937" cy="527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531" y="6421614"/>
            <a:ext cx="3132667" cy="432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3" y="5570008"/>
            <a:ext cx="1540933" cy="1284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916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10.8|13.9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ample">
  <a:themeElements>
    <a:clrScheme name="Twilight">
      <a:dk1>
        <a:sysClr val="windowText" lastClr="000000"/>
      </a:dk1>
      <a:lt1>
        <a:sysClr val="window" lastClr="FFFFFF"/>
      </a:lt1>
      <a:dk2>
        <a:srgbClr val="54638C"/>
      </a:dk2>
      <a:lt2>
        <a:srgbClr val="8D9AB3"/>
      </a:lt2>
      <a:accent1>
        <a:srgbClr val="FFAF03"/>
      </a:accent1>
      <a:accent2>
        <a:srgbClr val="FDE689"/>
      </a:accent2>
      <a:accent3>
        <a:srgbClr val="9E82E7"/>
      </a:accent3>
      <a:accent4>
        <a:srgbClr val="9735BB"/>
      </a:accent4>
      <a:accent5>
        <a:srgbClr val="BF2B2B"/>
      </a:accent5>
      <a:accent6>
        <a:srgbClr val="ED7307"/>
      </a:accent6>
      <a:hlink>
        <a:srgbClr val="FFAF03"/>
      </a:hlink>
      <a:folHlink>
        <a:srgbClr val="FDE689"/>
      </a:folHlink>
    </a:clrScheme>
    <a:fontScheme name="Twilight">
      <a:majorFont>
        <a:latin typeface="Century Gothic"/>
        <a:ea typeface=""/>
        <a:cs typeface=""/>
        <a:font script="Jpan" typeface="ＭＳ Ｐゴシック"/>
      </a:majorFont>
      <a:minorFont>
        <a:latin typeface="Century Gothic"/>
        <a:ea typeface=""/>
        <a:cs typeface=""/>
        <a:font script="Jpan" typeface="ＭＳ Ｐゴシック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0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60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38100" dist="12700" dir="5400000">
              <a:srgbClr val="FFFFFF">
                <a:alpha val="75000"/>
              </a:srgbClr>
            </a:innerShdw>
            <a:outerShdw blurRad="88900" dist="50800" dir="5400000" sx="102000" sy="102000" algn="tr" rotWithShape="0">
              <a:srgbClr val="808080">
                <a:alpha val="50000"/>
              </a:srgbClr>
            </a:outerShdw>
          </a:effectLst>
        </a:effectStyle>
        <a:effectStyle>
          <a:effectLst>
            <a:outerShdw blurRad="317500" dist="762000" dir="5400000" sy="4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alanced" dir="tl"/>
          </a:scene3d>
          <a:sp3d extrusionH="12700" prstMaterial="softEdge">
            <a:bevelT w="38100" h="127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200000"/>
              </a:schemeClr>
              <a:schemeClr val="phClr">
                <a:tint val="3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200000"/>
              </a:schemeClr>
              <a:schemeClr val="phClr">
                <a:tint val="5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>
        <a:solidFill>
          <a:schemeClr val="tx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>
              <a:lumMod val="75000"/>
            </a:schemeClr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example.thmx</Template>
  <TotalTime>2432</TotalTime>
  <Words>725</Words>
  <Application>Microsoft Office PowerPoint</Application>
  <PresentationFormat>On-screen Show (4:3)</PresentationFormat>
  <Paragraphs>117</Paragraphs>
  <Slides>17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example</vt:lpstr>
      <vt:lpstr>PowerPoint Presentation</vt:lpstr>
      <vt:lpstr>Don’t search !!!</vt:lpstr>
      <vt:lpstr>Why not... ?</vt:lpstr>
      <vt:lpstr>To whom my question should be routed to seek for the answer ?</vt:lpstr>
      <vt:lpstr>Related works</vt:lpstr>
      <vt:lpstr>Odin Help Engine </vt:lpstr>
      <vt:lpstr>Odin Help Engine </vt:lpstr>
      <vt:lpstr>Odin Help Engine </vt:lpstr>
      <vt:lpstr>Odin Help Engine </vt:lpstr>
      <vt:lpstr>How does it work ? </vt:lpstr>
      <vt:lpstr>How does it work ? </vt:lpstr>
      <vt:lpstr>Intimacy inference for WRG</vt:lpstr>
      <vt:lpstr>Expertise data base construction</vt:lpstr>
      <vt:lpstr>Ranking algorithm</vt:lpstr>
      <vt:lpstr>Use case for location based queries </vt:lpstr>
      <vt:lpstr>Conclusion &amp; Future Works</vt:lpstr>
      <vt:lpstr>Thanks!   Questions?   http://www.winlab.rutgers.edu/~tamvu</vt:lpstr>
    </vt:vector>
  </TitlesOfParts>
  <Company>Princeton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Peng</dc:creator>
  <cp:lastModifiedBy>Tamvu-dev</cp:lastModifiedBy>
  <cp:revision>188</cp:revision>
  <dcterms:created xsi:type="dcterms:W3CDTF">2011-08-05T01:30:16Z</dcterms:created>
  <dcterms:modified xsi:type="dcterms:W3CDTF">2012-05-21T04:38:17Z</dcterms:modified>
</cp:coreProperties>
</file>