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2" r:id="rId1"/>
    <p:sldMasterId id="2147483678" r:id="rId2"/>
  </p:sldMasterIdLst>
  <p:notesMasterIdLst>
    <p:notesMasterId r:id="rId52"/>
  </p:notesMasterIdLst>
  <p:handoutMasterIdLst>
    <p:handoutMasterId r:id="rId53"/>
  </p:handoutMasterIdLst>
  <p:sldIdLst>
    <p:sldId id="461" r:id="rId3"/>
    <p:sldId id="462" r:id="rId4"/>
    <p:sldId id="463" r:id="rId5"/>
    <p:sldId id="464" r:id="rId6"/>
    <p:sldId id="465" r:id="rId7"/>
    <p:sldId id="466" r:id="rId8"/>
    <p:sldId id="468" r:id="rId9"/>
    <p:sldId id="469" r:id="rId10"/>
    <p:sldId id="472" r:id="rId11"/>
    <p:sldId id="473" r:id="rId12"/>
    <p:sldId id="477" r:id="rId13"/>
    <p:sldId id="479" r:id="rId14"/>
    <p:sldId id="481" r:id="rId15"/>
    <p:sldId id="483" r:id="rId16"/>
    <p:sldId id="485" r:id="rId17"/>
    <p:sldId id="486" r:id="rId18"/>
    <p:sldId id="487" r:id="rId19"/>
    <p:sldId id="488" r:id="rId20"/>
    <p:sldId id="489" r:id="rId21"/>
    <p:sldId id="533" r:id="rId22"/>
    <p:sldId id="491" r:id="rId23"/>
    <p:sldId id="492" r:id="rId24"/>
    <p:sldId id="493" r:id="rId25"/>
    <p:sldId id="496" r:id="rId26"/>
    <p:sldId id="498" r:id="rId27"/>
    <p:sldId id="501" r:id="rId28"/>
    <p:sldId id="531" r:id="rId29"/>
    <p:sldId id="502" r:id="rId30"/>
    <p:sldId id="530" r:id="rId31"/>
    <p:sldId id="534" r:id="rId32"/>
    <p:sldId id="537" r:id="rId33"/>
    <p:sldId id="506" r:id="rId34"/>
    <p:sldId id="507" r:id="rId35"/>
    <p:sldId id="508" r:id="rId36"/>
    <p:sldId id="509" r:id="rId37"/>
    <p:sldId id="510" r:id="rId38"/>
    <p:sldId id="535" r:id="rId39"/>
    <p:sldId id="512" r:id="rId40"/>
    <p:sldId id="513" r:id="rId41"/>
    <p:sldId id="514" r:id="rId42"/>
    <p:sldId id="519" r:id="rId43"/>
    <p:sldId id="520" r:id="rId44"/>
    <p:sldId id="521" r:id="rId45"/>
    <p:sldId id="522" r:id="rId46"/>
    <p:sldId id="523" r:id="rId47"/>
    <p:sldId id="524" r:id="rId48"/>
    <p:sldId id="525" r:id="rId49"/>
    <p:sldId id="526" r:id="rId50"/>
    <p:sldId id="527" r:id="rId51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3333CC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3333CC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3333CC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3333CC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3333CC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CC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CC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CC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CC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F00"/>
    <a:srgbClr val="B9CDE5"/>
    <a:srgbClr val="000000"/>
    <a:srgbClr val="33CC33"/>
    <a:srgbClr val="CCCCFF"/>
    <a:srgbClr val="3333CC"/>
    <a:srgbClr val="FF0000"/>
    <a:srgbClr val="FF66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91" autoAdjust="0"/>
  </p:normalViewPr>
  <p:slideViewPr>
    <p:cSldViewPr snapToGrid="0">
      <p:cViewPr varScale="1">
        <p:scale>
          <a:sx n="67" d="100"/>
          <a:sy n="67" d="100"/>
        </p:scale>
        <p:origin x="-1254" y="-108"/>
      </p:cViewPr>
      <p:guideLst>
        <p:guide orient="horz" pos="22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914398" cy="9143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593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853" y="0"/>
            <a:ext cx="2971593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E3BFE-D68C-44BD-8658-1B7FFFAF6923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89"/>
            <a:ext cx="2971593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853" y="8829989"/>
            <a:ext cx="2971593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D91F6-0800-4EA3-B622-397A8DA71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73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59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853" y="0"/>
            <a:ext cx="297159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zh-CN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6111" y="4415790"/>
            <a:ext cx="5485778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89"/>
            <a:ext cx="297159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853" y="8829989"/>
            <a:ext cx="297159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29874C5C-0403-462C-8391-6CC5D3FD90A5}" type="slidenum">
              <a:rPr lang="en-US" altLang="zh-CN"/>
              <a:pPr/>
              <a:t>‹#›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4700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1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10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11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12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13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14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15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16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17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18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19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2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20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21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22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23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24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25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26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27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28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29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3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30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31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32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33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34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35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36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37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38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39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4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40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41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42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43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44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45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46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47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48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49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0593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5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6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7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8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9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t" anchorCtr="0"/>
          <a:lstStyle>
            <a:lvl1pPr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zh-CN"/>
              <a:t>IAB 2008</a:t>
            </a: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0A0A30C-A729-4F33-8584-EA6C85B7A5F1}" type="slidenum">
              <a:rPr lang="en-US" altLang="zh-CN"/>
              <a:pPr/>
              <a:t>‹#›</a:t>
            </a:fld>
            <a:endParaRPr lang="en-US"/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0" y="0"/>
            <a:chExt cx="5424" cy="144"/>
          </a:xfrm>
        </p:grpSpPr>
        <p:sp>
          <p:nvSpPr>
            <p:cNvPr id="2056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" name="Rectangle 9"/>
            <p:cNvSpPr>
              <a:spLocks noChangeArrowheads="1"/>
            </p:cNvSpPr>
            <p:nvPr userDrawn="1"/>
          </p:nvSpPr>
          <p:spPr bwMode="auto">
            <a:xfrm>
              <a:off x="1808" y="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Rectangle 10"/>
            <p:cNvSpPr>
              <a:spLocks noChangeArrowheads="1"/>
            </p:cNvSpPr>
            <p:nvPr userDrawn="1"/>
          </p:nvSpPr>
          <p:spPr bwMode="auto">
            <a:xfrm>
              <a:off x="3616" y="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9" name="Picture 11" descr="waves_gradiant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2800" y="3878263"/>
            <a:ext cx="1341438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Rectangle 12"/>
          <p:cNvSpPr>
            <a:spLocks noChangeArrowheads="1"/>
          </p:cNvSpPr>
          <p:nvPr userDrawn="1"/>
        </p:nvSpPr>
        <p:spPr bwMode="auto">
          <a:xfrm>
            <a:off x="2949575" y="3741738"/>
            <a:ext cx="17446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rgbClr val="33CCFF"/>
                </a:solidFill>
                <a:latin typeface="Arial" pitchFamily="34" charset="0"/>
                <a:ea typeface="宋体" pitchFamily="2" charset="-122"/>
              </a:rPr>
              <a:t>WINLAB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IAB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BA863-C62D-4B13-8A96-0B10EC69416C}" type="slidenum">
              <a:rPr lang="en-US" altLang="zh-CN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IAB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25CF1-12F2-44B8-827A-EDAFB2CFF161}" type="slidenum">
              <a:rPr lang="en-US" altLang="zh-CN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IAB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8FE6A7B-AB41-411B-9754-61303B71A4C5}" type="slidenum">
              <a:rPr lang="en-US" altLang="zh-CN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IAB 2008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53D3157-9A7F-43D1-A871-B1672D04624A}" type="slidenum">
              <a:rPr lang="en-US" altLang="zh-CN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IAB 2008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FE40C0B-B0BA-4831-B5EA-6E1A201ED7A7}" type="slidenum">
              <a:rPr lang="en-US" altLang="zh-CN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IAB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E41FA68-6997-4985-AC6A-8313087B45A2}" type="slidenum">
              <a:rPr lang="en-US" altLang="zh-CN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AA19-9176-4F58-AC0A-7476D64BB348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2145-324C-4651-89C9-EA524DFDE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08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AA19-9176-4F58-AC0A-7476D64BB348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2145-324C-4651-89C9-EA524DFDE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80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AA19-9176-4F58-AC0A-7476D64BB348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2145-324C-4651-89C9-EA524DFDE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66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AA19-9176-4F58-AC0A-7476D64BB348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2145-324C-4651-89C9-EA524DFDE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IAB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80013-07A9-4603-8CF6-B95031513E93}" type="slidenum">
              <a:rPr lang="en-US" altLang="zh-CN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AA19-9176-4F58-AC0A-7476D64BB348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2145-324C-4651-89C9-EA524DFDE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89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AA19-9176-4F58-AC0A-7476D64BB348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2145-324C-4651-89C9-EA524DFDE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55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AA19-9176-4F58-AC0A-7476D64BB348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2145-324C-4651-89C9-EA524DFDE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26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AA19-9176-4F58-AC0A-7476D64BB348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2145-324C-4651-89C9-EA524DFDE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0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AA19-9176-4F58-AC0A-7476D64BB348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2145-324C-4651-89C9-EA524DFDE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5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AA19-9176-4F58-AC0A-7476D64BB348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2145-324C-4651-89C9-EA524DFDE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42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AA19-9176-4F58-AC0A-7476D64BB348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2145-324C-4651-89C9-EA524DFDE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3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IAB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CDF0A-51CC-4011-95FB-13178830EA15}" type="slidenum">
              <a:rPr lang="en-US" altLang="zh-CN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IAB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3DA41-0DF9-4F64-9D4B-6CD9B8D75D26}" type="slidenum">
              <a:rPr lang="en-US" altLang="zh-CN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IAB 2008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76976-45DA-4536-8B01-42E768C13A61}" type="slidenum">
              <a:rPr lang="en-US" altLang="zh-CN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IAB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7E828-BFCE-468B-84C7-BB75FE4A07AB}" type="slidenum">
              <a:rPr lang="en-US" altLang="zh-CN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IAB 2008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C3F53-A92D-461F-9625-26B6BE04E330}" type="slidenum">
              <a:rPr lang="en-US" altLang="zh-CN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IAB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EBE8C-45F0-4BF6-98CE-DC1EFAC34EA9}" type="slidenum">
              <a:rPr lang="en-US" altLang="zh-CN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IAB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139DD-0459-424F-896D-843C335A8C11}" type="slidenum">
              <a:rPr lang="en-US" altLang="zh-CN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endParaRPr 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79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800" b="1">
                <a:solidFill>
                  <a:srgbClr val="FF6600"/>
                </a:solidFill>
                <a:latin typeface="Helvetica" pitchFamily="2" charset="0"/>
                <a:ea typeface="宋体" pitchFamily="2" charset="-122"/>
              </a:defRPr>
            </a:lvl1pPr>
          </a:lstStyle>
          <a:p>
            <a:r>
              <a:rPr lang="en-US"/>
              <a:t>IAB 2008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fld id="{94BA7976-E82C-4966-A633-A62CE326DF91}" type="slidenum">
              <a:rPr lang="en-US" altLang="zh-CN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sz="240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88900" cmpd="sng">
            <a:solidFill>
              <a:srgbClr val="33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sz="240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sz="240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1035" name="Group 11"/>
          <p:cNvGrpSpPr>
            <a:grpSpLocks/>
          </p:cNvGrpSpPr>
          <p:nvPr userDrawn="1"/>
        </p:nvGrpSpPr>
        <p:grpSpPr bwMode="auto">
          <a:xfrm>
            <a:off x="6716713" y="6345238"/>
            <a:ext cx="1970087" cy="396875"/>
            <a:chOff x="0" y="0"/>
            <a:chExt cx="1241" cy="250"/>
          </a:xfrm>
        </p:grpSpPr>
        <p:pic>
          <p:nvPicPr>
            <p:cNvPr id="1036" name="Picture 12" descr="waves_gradiant2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00" y="63"/>
              <a:ext cx="541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0" y="0"/>
              <a:ext cx="7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33CCFF"/>
                  </a:solidFill>
                  <a:latin typeface="Arial" pitchFamily="34" charset="0"/>
                  <a:ea typeface="宋体" pitchFamily="2" charset="-122"/>
                </a:rPr>
                <a:t>WINLAB</a:t>
              </a:r>
            </a:p>
          </p:txBody>
        </p:sp>
      </p:grpSp>
      <p:pic>
        <p:nvPicPr>
          <p:cNvPr id="1038" name="Picture 14" descr="RU_LOGOTYPE_CMYK_S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3700" y="6319838"/>
            <a:ext cx="13620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9AA19-9176-4F58-AC0A-7476D64BB348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E2145-324C-4651-89C9-EA524DFDE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0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305" y="512226"/>
            <a:ext cx="8541099" cy="2127250"/>
          </a:xfrm>
        </p:spPr>
        <p:txBody>
          <a:bodyPr/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Improving RF-Based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Device-Free Passive Localization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 Cluttered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Indoor Environments Through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Probabilistic Classification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Methods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977" y="3149484"/>
            <a:ext cx="8561294" cy="3482427"/>
          </a:xfrm>
        </p:spPr>
        <p:txBody>
          <a:bodyPr/>
          <a:lstStyle/>
          <a:p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Rutgers University</a:t>
            </a:r>
          </a:p>
          <a:p>
            <a:endParaRPr lang="en-US" sz="4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Chenren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Xu</a:t>
            </a:r>
            <a:endParaRPr lang="en-US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Joint work with 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Bernhard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Firner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Yanyong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Zhang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Richard Howard, Jun Li,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Xiaodong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Lin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9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Passive Localization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279" y="1600200"/>
            <a:ext cx="7746521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Motivation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Indoor challenge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Proposed solution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Experimental methodology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Performance </a:t>
            </a:r>
            <a:r>
              <a:rPr lang="en-US" b="1" dirty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b="1" dirty="0" smtClean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valuation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Conclusion and future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0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Multipath Effect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647234"/>
            <a:ext cx="768667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35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Multipath Effect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636793"/>
            <a:ext cx="768667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17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Multipath Effect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648269"/>
            <a:ext cx="768667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96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Cluttered Indoor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Scenario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14</a:t>
            </a:fld>
            <a:endParaRPr lang="en-US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7451" y="1716110"/>
            <a:ext cx="4476309" cy="440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411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Cluttered Indoor Scenario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1600200"/>
            <a:ext cx="8238227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15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9224" y="4966447"/>
            <a:ext cx="297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598" y="5908646"/>
            <a:ext cx="637902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ser steps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across one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Line-of-Sight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4772506" y="2885762"/>
            <a:ext cx="533400" cy="1588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3058" y="1750782"/>
            <a:ext cx="5990963" cy="415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978" y="4565777"/>
            <a:ext cx="3498088" cy="41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49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Cluttered Indoor Scenario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1600200"/>
            <a:ext cx="8238227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9224" y="4966447"/>
            <a:ext cx="297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41860" y="2280081"/>
            <a:ext cx="3289533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ser steps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across one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Line-of-Sight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4772506" y="2885762"/>
            <a:ext cx="533400" cy="1588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9953" y="4837654"/>
            <a:ext cx="3415553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RSS fluctuates in a unpredictable fashion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938304" y="5193094"/>
            <a:ext cx="533400" cy="1588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473" y="1750781"/>
            <a:ext cx="3995495" cy="277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053" y="4680471"/>
            <a:ext cx="3917340" cy="132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486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Cluttered Indoor Scenario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1600200"/>
            <a:ext cx="8238227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9224" y="4966447"/>
            <a:ext cx="297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4233" y="5401685"/>
            <a:ext cx="667681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RSS change can either go up to 12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dBm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811" y="2151047"/>
            <a:ext cx="7949334" cy="268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lowchart: Connector 14"/>
          <p:cNvSpPr/>
          <p:nvPr/>
        </p:nvSpPr>
        <p:spPr bwMode="auto">
          <a:xfrm>
            <a:off x="3838389" y="2633129"/>
            <a:ext cx="97117" cy="97117"/>
          </a:xfrm>
          <a:prstGeom prst="flowChartConnector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16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Cluttered Indoor Scenario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1600200"/>
            <a:ext cx="8238227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9224" y="4966447"/>
            <a:ext cx="297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4233" y="5401685"/>
            <a:ext cx="667681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Or go down to -12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dBm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2059" y="2161973"/>
            <a:ext cx="7949334" cy="2680844"/>
            <a:chOff x="4714053" y="4680471"/>
            <a:chExt cx="3917340" cy="1321089"/>
          </a:xfrm>
        </p:grpSpPr>
        <p:pic>
          <p:nvPicPr>
            <p:cNvPr id="1986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4053" y="4680471"/>
              <a:ext cx="3917340" cy="132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Flowchart: Connector 15"/>
            <p:cNvSpPr/>
            <p:nvPr/>
          </p:nvSpPr>
          <p:spPr bwMode="auto">
            <a:xfrm>
              <a:off x="7676420" y="5466521"/>
              <a:ext cx="47858" cy="47858"/>
            </a:xfrm>
            <a:prstGeom prst="flowChartConnector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43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Cluttered Indoor Scenario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1600200"/>
            <a:ext cx="8238227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9224" y="4966447"/>
            <a:ext cx="297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4233" y="5401685"/>
            <a:ext cx="6676818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These two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peak points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can have 24 dB difference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 energy within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only 2 meters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059" y="2161973"/>
            <a:ext cx="7949334" cy="268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lowchart: Connector 12"/>
          <p:cNvSpPr/>
          <p:nvPr/>
        </p:nvSpPr>
        <p:spPr bwMode="auto">
          <a:xfrm>
            <a:off x="3838389" y="2633129"/>
            <a:ext cx="97117" cy="97117"/>
          </a:xfrm>
          <a:prstGeom prst="flowChartConnector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4" name="Flowchart: Connector 13"/>
          <p:cNvSpPr/>
          <p:nvPr/>
        </p:nvSpPr>
        <p:spPr bwMode="auto">
          <a:xfrm>
            <a:off x="6693497" y="3757079"/>
            <a:ext cx="97117" cy="97117"/>
          </a:xfrm>
          <a:prstGeom prst="flowChartConnector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59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Passive Localization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279" y="1600200"/>
            <a:ext cx="7746521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Motivation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Indoor challenge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Proposed solution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Experimental methodology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Performance evaluation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Conclusion and future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6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Cluttered Indoor Scenario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1600200"/>
            <a:ext cx="8238227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20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9224" y="4966447"/>
            <a:ext cx="297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4233" y="5401685"/>
            <a:ext cx="6676818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also observe that these two points within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0.2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m can have 15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dB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difference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059" y="2161973"/>
            <a:ext cx="7949334" cy="268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lowchart: Connector 11"/>
          <p:cNvSpPr/>
          <p:nvPr/>
        </p:nvSpPr>
        <p:spPr bwMode="auto">
          <a:xfrm>
            <a:off x="6398222" y="3023654"/>
            <a:ext cx="97117" cy="97117"/>
          </a:xfrm>
          <a:prstGeom prst="flowChartConnector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3" name="Flowchart: Connector 12"/>
          <p:cNvSpPr/>
          <p:nvPr/>
        </p:nvSpPr>
        <p:spPr bwMode="auto">
          <a:xfrm>
            <a:off x="6693497" y="3757079"/>
            <a:ext cx="97117" cy="97117"/>
          </a:xfrm>
          <a:prstGeom prst="flowChartConnector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6780" y="2614864"/>
            <a:ext cx="1702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Deep fade</a:t>
            </a:r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32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Cluttered Indoor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Scenario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1600200"/>
            <a:ext cx="8238227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21</a:t>
            </a:fld>
            <a:endParaRPr lang="en-US"/>
          </a:p>
        </p:txBody>
      </p: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8483" y="1750781"/>
            <a:ext cx="5012926" cy="33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4725" y="5194726"/>
            <a:ext cx="3305638" cy="106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 bwMode="auto">
          <a:xfrm>
            <a:off x="5088591" y="3709115"/>
            <a:ext cx="0" cy="22804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bg1"/>
            </a:outerShdw>
          </a:effectLst>
        </p:spPr>
      </p:cxnSp>
    </p:spTree>
    <p:extLst>
      <p:ext uri="{BB962C8B-B14F-4D97-AF65-F5344CB8AC3E}">
        <p14:creationId xmlns:p14="http://schemas.microsoft.com/office/powerpoint/2010/main" val="135103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Cluttered Indoor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Scenario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1600200"/>
            <a:ext cx="8238227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22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9224" y="4966447"/>
            <a:ext cx="297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283" y="1724912"/>
            <a:ext cx="6555346" cy="461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630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Cluttered Indoor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1600200"/>
            <a:ext cx="8238227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23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9224" y="4966447"/>
            <a:ext cx="297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283" y="1724912"/>
            <a:ext cx="6555346" cy="461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7931" y="4783503"/>
            <a:ext cx="4299215" cy="144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36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Passive Localization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279" y="1600200"/>
            <a:ext cx="7746521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Motivation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Indoor challenge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Proposed solution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Experimental methodology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Performance </a:t>
            </a:r>
            <a:r>
              <a:rPr lang="en-US" b="1" dirty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b="1" dirty="0" smtClean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valuation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Conclusion and future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8295" y="3645868"/>
            <a:ext cx="3917340" cy="132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Proposed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Solution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1600200"/>
            <a:ext cx="8238227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b="1" dirty="0">
                <a:latin typeface="Arial" pitchFamily="34" charset="0"/>
                <a:ea typeface="宋体" pitchFamily="2" charset="-122"/>
                <a:cs typeface="Arial" pitchFamily="34" charset="0"/>
              </a:rPr>
              <a:t>High dimensional space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b="1" dirty="0">
                <a:latin typeface="Arial" pitchFamily="34" charset="0"/>
                <a:ea typeface="宋体" pitchFamily="2" charset="-122"/>
                <a:cs typeface="Arial" pitchFamily="34" charset="0"/>
              </a:rPr>
              <a:t>Measure radio signal strength (RSS) changes in multiple transmitter and receiver links.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25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25" y="3661137"/>
            <a:ext cx="3619500" cy="255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3667" y="4840349"/>
            <a:ext cx="3876541" cy="135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75690" y="3743868"/>
            <a:ext cx="1399532" cy="246221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Link T1 – R1</a:t>
            </a:r>
            <a:endParaRPr lang="en-US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1826" y="4970980"/>
            <a:ext cx="1399532" cy="246221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Link T2 – R2</a:t>
            </a:r>
            <a:endParaRPr lang="en-US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6688332" y="3705942"/>
            <a:ext cx="0" cy="21386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bg1"/>
            </a:outerShdw>
          </a:effectLst>
        </p:spPr>
      </p:cxnSp>
    </p:spTree>
    <p:extLst>
      <p:ext uri="{BB962C8B-B14F-4D97-AF65-F5344CB8AC3E}">
        <p14:creationId xmlns:p14="http://schemas.microsoft.com/office/powerpoint/2010/main" val="119107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Proposed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Solution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1600200"/>
            <a:ext cx="8238227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b="1" dirty="0">
                <a:latin typeface="Arial" pitchFamily="34" charset="0"/>
                <a:ea typeface="宋体" pitchFamily="2" charset="-122"/>
                <a:cs typeface="Arial" pitchFamily="34" charset="0"/>
              </a:rPr>
              <a:t>High dimensional space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Cell-based localization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Flexible precision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Classification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Linear Discriminant Analysis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1600200"/>
            <a:ext cx="8238227" cy="4530725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  <a:buClr>
                <a:schemeClr val="bg2"/>
              </a:buClr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RSS measurements with user’s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presence in each cell is treated as a class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k</a:t>
            </a:r>
          </a:p>
          <a:p>
            <a:pPr marL="342900" lvl="1" indent="-342900">
              <a:lnSpc>
                <a:spcPct val="150000"/>
              </a:lnSpc>
              <a:buClr>
                <a:schemeClr val="bg2"/>
              </a:buClr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Each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class k is Multivariate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Gaussian with common covariance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Linear discriminant function:</a:t>
            </a:r>
          </a:p>
          <a:p>
            <a:pPr>
              <a:buFont typeface="Wingdings" pitchFamily="2" charset="2"/>
              <a:buChar char="q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27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15" y="5405295"/>
            <a:ext cx="4286250" cy="53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 rot="16200000">
            <a:off x="5020228" y="4706480"/>
            <a:ext cx="2375647" cy="18825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34648" y="3685345"/>
            <a:ext cx="2735611" cy="2453591"/>
            <a:chOff x="5834648" y="3685345"/>
            <a:chExt cx="2735611" cy="2453591"/>
          </a:xfrm>
        </p:grpSpPr>
        <p:pic>
          <p:nvPicPr>
            <p:cNvPr id="25601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22904" y="3685345"/>
              <a:ext cx="2438400" cy="2426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6194612" y="5950677"/>
              <a:ext cx="2375647" cy="188259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Link 1 RSS (</a:t>
              </a:r>
              <a:r>
                <a:rPr lang="en-US" sz="16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dBm</a:t>
              </a:r>
              <a:r>
                <a:rPr lang="en-US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0800000">
              <a:off x="5834648" y="3685345"/>
              <a:ext cx="430887" cy="23434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eaVert"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Link 2 RSS (</a:t>
              </a:r>
              <a:r>
                <a:rPr lang="en-US" sz="16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dBm</a:t>
              </a:r>
              <a:r>
                <a:rPr lang="en-US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427694" y="3872753"/>
            <a:ext cx="645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1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5506" y="4061011"/>
            <a:ext cx="645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6541" y="5477435"/>
            <a:ext cx="645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3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4258" y="5975394"/>
            <a:ext cx="2184513" cy="37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4553" y="4009127"/>
            <a:ext cx="4637377" cy="64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945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Proposed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Solution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1600200"/>
            <a:ext cx="8238227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b="1" dirty="0">
                <a:latin typeface="Arial" pitchFamily="34" charset="0"/>
                <a:ea typeface="宋体" pitchFamily="2" charset="-122"/>
                <a:cs typeface="Arial" pitchFamily="34" charset="0"/>
              </a:rPr>
              <a:t>High dimensional space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b="1" dirty="0">
                <a:latin typeface="Arial" pitchFamily="34" charset="0"/>
                <a:ea typeface="宋体" pitchFamily="2" charset="-122"/>
                <a:cs typeface="Arial" pitchFamily="34" charset="0"/>
              </a:rPr>
              <a:t>Cell-based </a:t>
            </a:r>
            <a:r>
              <a:rPr lang="en-US" b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localization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Lower radio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frequency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b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Smooth the spatial variation</a:t>
            </a:r>
            <a:endParaRPr lang="en-US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Frequency Impact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1600200"/>
            <a:ext cx="8238227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29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9224" y="4966447"/>
            <a:ext cx="297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9434" y="5087319"/>
            <a:ext cx="6981618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RSS changes smoother on 433.1 MHz than on 909.1 MHz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8295" y="2103307"/>
            <a:ext cx="3917340" cy="132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3667" y="3488288"/>
            <a:ext cx="3876541" cy="135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519" y="2029712"/>
            <a:ext cx="4005330" cy="282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19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RF-Based Localization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71750" y="59817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Active Localization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97" y="1698615"/>
            <a:ext cx="7190122" cy="423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46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Frequency Impact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1600200"/>
            <a:ext cx="8238227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30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9224" y="4966447"/>
            <a:ext cx="297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9434" y="5087319"/>
            <a:ext cx="698161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Less deep fading points!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8295" y="2103307"/>
            <a:ext cx="3917340" cy="132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3667" y="3488288"/>
            <a:ext cx="3876541" cy="135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519" y="2029712"/>
            <a:ext cx="4005330" cy="282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8819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Proposed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Solution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1600200"/>
            <a:ext cx="8238227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b="1" dirty="0">
                <a:latin typeface="Arial" pitchFamily="34" charset="0"/>
                <a:ea typeface="宋体" pitchFamily="2" charset="-122"/>
                <a:cs typeface="Arial" pitchFamily="34" charset="0"/>
              </a:rPr>
              <a:t>High dimensional </a:t>
            </a:r>
            <a:r>
              <a:rPr lang="en-US" b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space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Find features with fewer deep fading points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b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Cell-based localization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Average the deep fading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effect</a:t>
            </a:r>
            <a:endParaRPr lang="en-US" b="1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Lower radio frequency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Reduce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deep fading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points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8757" y="5710628"/>
            <a:ext cx="7859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Mitigate the error caused by the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multipath effect!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17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Passive Localization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279" y="1600200"/>
            <a:ext cx="7746521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Motivation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Indoor challenge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Proposed solution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Experimental methodology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Performance </a:t>
            </a:r>
            <a:r>
              <a:rPr lang="en-US" b="1" dirty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b="1" dirty="0" smtClean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valuation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Conclusion and future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1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Experimental Deployment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33</a:t>
            </a:fld>
            <a:endParaRPr lang="en-US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851" y="1716110"/>
            <a:ext cx="4476309" cy="440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493" y="3426785"/>
            <a:ext cx="2768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Total Size:</a:t>
            </a:r>
          </a:p>
          <a:p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5 × 8 m</a:t>
            </a:r>
          </a:p>
        </p:txBody>
      </p:sp>
    </p:spTree>
    <p:extLst>
      <p:ext uri="{BB962C8B-B14F-4D97-AF65-F5344CB8AC3E}">
        <p14:creationId xmlns:p14="http://schemas.microsoft.com/office/powerpoint/2010/main" val="202798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Experimental Deployment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34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9175" y="1618129"/>
            <a:ext cx="6651117" cy="465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975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System Parameters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35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698895"/>
              </p:ext>
            </p:extLst>
          </p:nvPr>
        </p:nvGraphicFramePr>
        <p:xfrm>
          <a:off x="634965" y="2149571"/>
          <a:ext cx="7903725" cy="31436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55092"/>
                <a:gridCol w="2150278"/>
                <a:gridCol w="3998355"/>
              </a:tblGrid>
              <a:tr h="587502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Parameter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693" marR="110693" marT="55347" marB="55347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Default value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693" marR="110693" marT="55347" marB="55347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Meaning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693" marR="110693" marT="55347" marB="55347"/>
                </a:tc>
              </a:tr>
              <a:tr h="5473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693" marR="110693" marT="55347" marB="55347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693" marR="110693" marT="55347" marB="55347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Number of cells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693" marR="110693" marT="55347" marB="55347"/>
                </a:tc>
              </a:tr>
              <a:tr h="66897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693" marR="110693" marT="55347" marB="55347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693" marR="110693" marT="55347" marB="55347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Number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pair-wise radio links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693" marR="110693" marT="55347" marB="55347"/>
                </a:tc>
              </a:tr>
              <a:tr h="670851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trn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693" marR="110693" marT="55347" marB="55347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693" marR="110693" marT="55347" marB="55347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Number of training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data per cell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693" marR="110693" marT="55347" marB="55347"/>
                </a:tc>
              </a:tr>
              <a:tr h="668971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tst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693" marR="110693" marT="55347" marB="55347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693" marR="110693" marT="55347" marB="5534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Number of testing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data per cell</a:t>
                      </a:r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693" marR="110693" marT="55347" marB="5534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72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System Description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1600200"/>
            <a:ext cx="8238227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Hardware: PIP tag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Microprocessor: C8051F321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Radio chip: CC1100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Power: Lithium coin cell battery (~1 year)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Protocol: Unidirectional heartbeat (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Uni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-HB)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Packet size: 10 bytes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Beacon interval: 100 millisecond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36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2084" y="1793858"/>
            <a:ext cx="2455164" cy="184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210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Training Methodology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1600200"/>
            <a:ext cx="8238227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Case A: stand still at the each cell center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Measurement only involves center of the cell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Ignore the deep fade points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Case B: random walk within each cell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Measurement includes all the space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Average the multi-path effects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39434" y="5626577"/>
            <a:ext cx="698161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Training only takes 15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mins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36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Passive Localization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279" y="1600200"/>
            <a:ext cx="7746521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Motivation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Indoor challenge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Proposed solution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Experimental methodology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Performance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valuation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Conclusion and future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Metrics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1600200"/>
            <a:ext cx="8238227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Cell estimation accuracy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The ratio of successful cell estimations with respect to the total number of estimations.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Average error distance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Average distance between the actual location and the estimated cell’s center.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39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7296" y="3539969"/>
            <a:ext cx="2200612" cy="65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18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RF-Based Localization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721017"/>
            <a:ext cx="71628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0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Localization Accuracy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1600200"/>
            <a:ext cx="8238227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Cell estimation accuracy: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40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280953"/>
              </p:ext>
            </p:extLst>
          </p:nvPr>
        </p:nvGraphicFramePr>
        <p:xfrm>
          <a:off x="783839" y="2575005"/>
          <a:ext cx="7528551" cy="21438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49008"/>
                <a:gridCol w="2734235"/>
                <a:gridCol w="2745308"/>
              </a:tblGrid>
              <a:tr h="579718"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977" marR="130977" marT="65489" marB="65489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Stand still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at each cell center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977" marR="130977" marT="65489" marB="65489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Random walk with in each cell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977" marR="130977" marT="65489" marB="65489"/>
                </a:tc>
              </a:tr>
              <a:tr h="579718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433.1 MHz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977" marR="130977" marT="65489" marB="65489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90.1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977" marR="130977" marT="65489" marB="65489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97.2%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977" marR="130977" marT="65489" marB="65489"/>
                </a:tc>
              </a:tr>
              <a:tr h="579718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909.1 MHz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977" marR="130977" marT="65489" marB="65489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82.9%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977" marR="130977" marT="65489" marB="65489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93.8%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977" marR="130977" marT="65489" marB="65489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7126" y="5023342"/>
            <a:ext cx="7495505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97.2 % cell estimation accuracy with 0.36 m average error distance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8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Reducing Training Dataset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41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7261402" y="5558105"/>
            <a:ext cx="645462" cy="3585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035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6720" y="1600200"/>
            <a:ext cx="639056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 bwMode="auto">
          <a:xfrm>
            <a:off x="3834122" y="2271713"/>
            <a:ext cx="0" cy="3205161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H="1">
            <a:off x="2362200" y="2276486"/>
            <a:ext cx="1476434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57597" y="5495917"/>
            <a:ext cx="3714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8</a:t>
            </a:r>
            <a:endParaRPr lang="en-US" sz="1500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105" y="2916947"/>
            <a:ext cx="3149939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Only 8 samples are good enough</a:t>
            </a:r>
          </a:p>
        </p:txBody>
      </p:sp>
    </p:spTree>
    <p:extLst>
      <p:ext uri="{BB962C8B-B14F-4D97-AF65-F5344CB8AC3E}">
        <p14:creationId xmlns:p14="http://schemas.microsoft.com/office/powerpoint/2010/main" val="355621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Robust to Link Failure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42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5486399" y="4733482"/>
            <a:ext cx="1807581" cy="3585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830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635" y="1600200"/>
            <a:ext cx="656273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 bwMode="auto">
          <a:xfrm flipH="1">
            <a:off x="2024061" y="2260838"/>
            <a:ext cx="2590859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74335" y="3478987"/>
            <a:ext cx="2680451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transmitter +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receivers =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90% cell estimation accuracy</a:t>
            </a:r>
          </a:p>
        </p:txBody>
      </p:sp>
    </p:spTree>
    <p:extLst>
      <p:ext uri="{BB962C8B-B14F-4D97-AF65-F5344CB8AC3E}">
        <p14:creationId xmlns:p14="http://schemas.microsoft.com/office/powerpoint/2010/main" val="41057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Long-term Stability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43</a:t>
            </a:fld>
            <a:endParaRPr lang="en-US"/>
          </a:p>
        </p:txBody>
      </p:sp>
      <p:pic>
        <p:nvPicPr>
          <p:cNvPr id="9625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294" y="1600200"/>
            <a:ext cx="6445412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6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Multiple Subjects Localization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44</a:t>
            </a:fld>
            <a:endParaRPr lang="en-US"/>
          </a:p>
        </p:txBody>
      </p:sp>
      <p:pic>
        <p:nvPicPr>
          <p:cNvPr id="9216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7678" y="5149224"/>
            <a:ext cx="4484199" cy="140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0850" y="1701557"/>
            <a:ext cx="4489143" cy="335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367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Larger Deployment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45</a:t>
            </a:fld>
            <a:endParaRPr lang="en-US"/>
          </a:p>
        </p:txBody>
      </p:sp>
      <p:pic>
        <p:nvPicPr>
          <p:cNvPr id="19661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2282" y="1728989"/>
            <a:ext cx="5228367" cy="392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219200" y="5782077"/>
            <a:ext cx="7029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Total Size: 10 × 15 m	Cell Size: 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× 2 m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 transmitters and 9 receivers 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4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Larger Deployment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46</a:t>
            </a:fld>
            <a:endParaRPr lang="en-US"/>
          </a:p>
        </p:txBody>
      </p:sp>
      <p:pic>
        <p:nvPicPr>
          <p:cNvPr id="197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160" y="1600198"/>
            <a:ext cx="5396677" cy="384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75761" y="5486015"/>
            <a:ext cx="58013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Cell estimation accuracy: 93.8%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Average error distance: 1.3 m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4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Passive Localization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279" y="1600200"/>
            <a:ext cx="7746521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Motivation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Indoor challenge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Proposed solution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Experimental methodology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Performance </a:t>
            </a:r>
            <a:r>
              <a:rPr lang="en-US" b="1" dirty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b="1" dirty="0" smtClean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valuation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Conclusion and future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8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Conclusion and Future Work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1600200"/>
            <a:ext cx="8238227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Conclusion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We propose a general probabilistic classification framework to solve the passive localization problem with: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High accuracy, low cost, robust and stable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ultiple subjects tracking generalization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Future work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Improving multiple people tracking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Passively detect the number of people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Q &amp; 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1600200"/>
            <a:ext cx="8238227" cy="4530725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Thank you</a:t>
            </a:r>
          </a:p>
          <a:p>
            <a:pPr>
              <a:buFont typeface="Wingdings" pitchFamily="2" charset="2"/>
              <a:buChar char="q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RF-Based Localization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71750" y="59817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Passive Localization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714500"/>
            <a:ext cx="71628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99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Passive Localization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279" y="1600200"/>
            <a:ext cx="7746521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Motivation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Indoor challenge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Proposed solution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Experimental methodology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Performance </a:t>
            </a:r>
            <a:r>
              <a:rPr lang="en-US" b="1" dirty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b="1" dirty="0" smtClean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valuation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3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Conclusion and future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9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Why Passive Localization?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1600200"/>
            <a:ext cx="8238227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b="1" dirty="0">
                <a:latin typeface="Arial" pitchFamily="34" charset="0"/>
                <a:ea typeface="宋体" pitchFamily="2" charset="-122"/>
                <a:cs typeface="Arial" pitchFamily="34" charset="0"/>
              </a:rPr>
              <a:t>Monitor </a:t>
            </a:r>
            <a:r>
              <a:rPr lang="en-US" b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indoor human mobility 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US" sz="2000" b="1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US" sz="2000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US" sz="2000" b="1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US" sz="2000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US" sz="2000" b="1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US" sz="2000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US" b="1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sz="2000" b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Elder/health care</a:t>
            </a:r>
            <a:endParaRPr lang="en-US" sz="2000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7</a:t>
            </a:fld>
            <a:endParaRPr lang="en-US"/>
          </a:p>
        </p:txBody>
      </p:sp>
      <p:pic>
        <p:nvPicPr>
          <p:cNvPr id="2050" name="Picture 2" descr="C:\Users\chenren.xu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47" y="243626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henren.xu\Desktop\images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47" y="4756425"/>
            <a:ext cx="329565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henren.xu\Desktop\images 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59" y="2783119"/>
            <a:ext cx="177165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chenren.xu\Desktop\images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938" y="430973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chenren.xu\Desktop\images (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533" y="2442506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7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Why Passive Localization?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1600200"/>
            <a:ext cx="8238227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b="1" dirty="0">
                <a:latin typeface="Arial" pitchFamily="34" charset="0"/>
                <a:ea typeface="宋体" pitchFamily="2" charset="-122"/>
                <a:cs typeface="Arial" pitchFamily="34" charset="0"/>
              </a:rPr>
              <a:t>Monitor </a:t>
            </a:r>
            <a:r>
              <a:rPr lang="en-US" b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indoor human mobility 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US" sz="2000" b="1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US" sz="2000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US" sz="2000" b="1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US" sz="2000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US" sz="2000" b="1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US" sz="2000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US" b="1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sz="2000" b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Detect traffic flow</a:t>
            </a:r>
            <a:endParaRPr lang="en-US" sz="2000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8</a:t>
            </a:fld>
            <a:endParaRPr lang="en-US"/>
          </a:p>
        </p:txBody>
      </p:sp>
      <p:pic>
        <p:nvPicPr>
          <p:cNvPr id="5" name="Picture 2" descr="http://upload.wikimedia.org/wikipedia/commons/c/c9/Dalian_large_Shopping_Mall_2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671" y="2463378"/>
            <a:ext cx="4926931" cy="3291036"/>
          </a:xfrm>
          <a:prstGeom prst="rect">
            <a:avLst/>
          </a:prstGeom>
          <a:noFill/>
        </p:spPr>
      </p:pic>
      <p:pic>
        <p:nvPicPr>
          <p:cNvPr id="3075" name="Picture 3" descr="C:\Users\chenren.xu\Desktop\shopping 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822" y="2463379"/>
            <a:ext cx="2468276" cy="329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5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Why Passive Localization?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1600200"/>
            <a:ext cx="8238227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b="1" dirty="0">
                <a:latin typeface="Arial" pitchFamily="34" charset="0"/>
                <a:ea typeface="宋体" pitchFamily="2" charset="-122"/>
                <a:cs typeface="Arial" pitchFamily="34" charset="0"/>
              </a:rPr>
              <a:t>Monitor </a:t>
            </a:r>
            <a:r>
              <a:rPr lang="en-US" b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indoor human mobility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b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Health/elder care, safety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b="1" dirty="0">
                <a:latin typeface="Arial" pitchFamily="34" charset="0"/>
                <a:ea typeface="宋体" pitchFamily="2" charset="-122"/>
                <a:cs typeface="Arial" pitchFamily="34" charset="0"/>
              </a:rPr>
              <a:t>Detect traffic flow</a:t>
            </a:r>
            <a:endParaRPr lang="en-US" sz="2000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b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Provides </a:t>
            </a:r>
            <a:r>
              <a:rPr lang="en-US" b="1" dirty="0">
                <a:latin typeface="Arial" pitchFamily="34" charset="0"/>
                <a:ea typeface="宋体" pitchFamily="2" charset="-122"/>
                <a:cs typeface="Arial" pitchFamily="34" charset="0"/>
              </a:rPr>
              <a:t>privacy </a:t>
            </a:r>
            <a:r>
              <a:rPr lang="en-US" b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protection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b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No identification</a:t>
            </a:r>
            <a:endParaRPr lang="en-US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b="1" dirty="0">
                <a:latin typeface="Arial" pitchFamily="34" charset="0"/>
                <a:ea typeface="宋体" pitchFamily="2" charset="-122"/>
                <a:cs typeface="Arial" pitchFamily="34" charset="0"/>
              </a:rPr>
              <a:t>Use existing wireless infrastructure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0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Level 13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33CCFF"/>
      </a:accent1>
      <a:accent2>
        <a:srgbClr val="33CCFF"/>
      </a:accent2>
      <a:accent3>
        <a:srgbClr val="FFFFFF"/>
      </a:accent3>
      <a:accent4>
        <a:srgbClr val="000000"/>
      </a:accent4>
      <a:accent5>
        <a:srgbClr val="ADE2FF"/>
      </a:accent5>
      <a:accent6>
        <a:srgbClr val="2DB9E7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FF0000"/>
        </a:dk2>
        <a:lt2>
          <a:srgbClr val="FF0000"/>
        </a:lt2>
        <a:accent1>
          <a:srgbClr val="99CC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000000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99CC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0000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1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00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E70000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2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33CCFF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DE2FF"/>
        </a:accent5>
        <a:accent6>
          <a:srgbClr val="E70000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33CCFF"/>
        </a:accent1>
        <a:accent2>
          <a:srgbClr val="33CCFF"/>
        </a:accent2>
        <a:accent3>
          <a:srgbClr val="FFFFFF"/>
        </a:accent3>
        <a:accent4>
          <a:srgbClr val="000000"/>
        </a:accent4>
        <a:accent5>
          <a:srgbClr val="ADE2FF"/>
        </a:accent5>
        <a:accent6>
          <a:srgbClr val="2DB9E7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47629</TotalTime>
  <Pages>0</Pages>
  <Words>865</Words>
  <Characters>0</Characters>
  <Application>Microsoft Office PowerPoint</Application>
  <DocSecurity>0</DocSecurity>
  <PresentationFormat>On-screen Show (4:3)</PresentationFormat>
  <Lines>0</Lines>
  <Paragraphs>326</Paragraphs>
  <Slides>49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Level</vt:lpstr>
      <vt:lpstr>Custom Design</vt:lpstr>
      <vt:lpstr>Improving RF-Based Device-Free Passive Localization In Cluttered Indoor Environments Through Probabilistic Classification Methods</vt:lpstr>
      <vt:lpstr>Passive Localization</vt:lpstr>
      <vt:lpstr>RF-Based Localization </vt:lpstr>
      <vt:lpstr>RF-Based Localization </vt:lpstr>
      <vt:lpstr>RF-Based Localization </vt:lpstr>
      <vt:lpstr>Passive Localization</vt:lpstr>
      <vt:lpstr>Why Passive Localization? </vt:lpstr>
      <vt:lpstr>Why Passive Localization? </vt:lpstr>
      <vt:lpstr>Why Passive Localization? </vt:lpstr>
      <vt:lpstr>Passive Localization</vt:lpstr>
      <vt:lpstr>Multipath Effect</vt:lpstr>
      <vt:lpstr>Multipath Effect</vt:lpstr>
      <vt:lpstr>Multipath Effect</vt:lpstr>
      <vt:lpstr>Cluttered Indoor Scenario</vt:lpstr>
      <vt:lpstr>Cluttered Indoor Scenario </vt:lpstr>
      <vt:lpstr>Cluttered Indoor Scenario </vt:lpstr>
      <vt:lpstr>Cluttered Indoor Scenario </vt:lpstr>
      <vt:lpstr>Cluttered Indoor Scenario </vt:lpstr>
      <vt:lpstr>Cluttered Indoor Scenario </vt:lpstr>
      <vt:lpstr>Cluttered Indoor Scenario </vt:lpstr>
      <vt:lpstr>Cluttered Indoor Scenario</vt:lpstr>
      <vt:lpstr>Cluttered Indoor Scenario</vt:lpstr>
      <vt:lpstr>Cluttered Indoor Scenario</vt:lpstr>
      <vt:lpstr>Passive Localization</vt:lpstr>
      <vt:lpstr>Proposed Solution</vt:lpstr>
      <vt:lpstr>Proposed Solution</vt:lpstr>
      <vt:lpstr>Linear Discriminant Analysis </vt:lpstr>
      <vt:lpstr>Proposed Solution</vt:lpstr>
      <vt:lpstr>Frequency Impact</vt:lpstr>
      <vt:lpstr>Frequency Impact</vt:lpstr>
      <vt:lpstr>Proposed Solution</vt:lpstr>
      <vt:lpstr>Passive Localization</vt:lpstr>
      <vt:lpstr>Experimental Deployment</vt:lpstr>
      <vt:lpstr>Experimental Deployment </vt:lpstr>
      <vt:lpstr>System Parameters</vt:lpstr>
      <vt:lpstr>System Description</vt:lpstr>
      <vt:lpstr>Training Methodology</vt:lpstr>
      <vt:lpstr>Passive Localization</vt:lpstr>
      <vt:lpstr>Metrics</vt:lpstr>
      <vt:lpstr>Localization Accuracy</vt:lpstr>
      <vt:lpstr>Reducing Training Dataset</vt:lpstr>
      <vt:lpstr>Robust to Link Failure</vt:lpstr>
      <vt:lpstr>Long-term Stability</vt:lpstr>
      <vt:lpstr>Multiple Subjects Localization</vt:lpstr>
      <vt:lpstr>Larger Deployment</vt:lpstr>
      <vt:lpstr>Larger Deployment</vt:lpstr>
      <vt:lpstr>Passive Localization</vt:lpstr>
      <vt:lpstr>Conclusion and Future Work </vt:lpstr>
      <vt:lpstr>Q &amp; A</vt:lpstr>
    </vt:vector>
  </TitlesOfParts>
  <Company>WINLAB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Noreen DeCarlo</dc:creator>
  <cp:lastModifiedBy>chenren.xu</cp:lastModifiedBy>
  <cp:revision>813</cp:revision>
  <cp:lastPrinted>2012-04-06T13:35:36Z</cp:lastPrinted>
  <dcterms:created xsi:type="dcterms:W3CDTF">2008-01-02T19:00:50Z</dcterms:created>
  <dcterms:modified xsi:type="dcterms:W3CDTF">2013-09-15T13:32:11Z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2052-6.3.0.1705</vt:lpwstr>
  </property>
</Properties>
</file>