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78473" autoAdjust="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0BB67-21FA-4038-A657-ECE185D20AA2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9037-F954-4381-8198-EC794782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1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 this work, we propose a method that leverages information from</a:t>
            </a: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Wi-Fi FTM measurements and smartphone IMU motion sensor data to match detected participants in the camera view with their smartphone IDs.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We introduce a multi-modal affinity learning network that exploits spatial-temporal similarities between feature embeddings from camera and phone modalities. It learns a</a:t>
            </a: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latent similarity metric and predicts an affinity matrix that consists of association probabilities for every camera-phone pair.  By finding the</a:t>
            </a:r>
            <a:r>
              <a:rPr lang="en-US" sz="18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highest probability in each column of the matrix,</a:t>
            </a: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w</a:t>
            </a:r>
            <a:r>
              <a:rPr lang="en-US" sz="18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e are able to associate each bounding box to the</a:t>
            </a:r>
            <a:r>
              <a:rPr lang="en-US" sz="18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corresponding smartphone ID. 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89037-F954-4381-8198-EC7947821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1D76A-17DB-44EC-B519-66C375221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6DC0E8-72DC-49EB-B262-03F3DBCFA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B34B1D-8C50-4983-A0C8-40FE8E15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CA2365-E098-4FC6-8866-BF8EB4A7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D42DD8-7374-4449-8A1D-B7D0D6BE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9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1F615-F439-4C1B-8627-5EA0601A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61D126-C053-4F52-BC40-FAA9313F5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DFDDC2-2930-49BB-BC5E-FAB06953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E1AF18-E998-4ED4-9091-F3CB4896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3CF801-4ED6-4ED5-9E35-6DE023ED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9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C13A195-D98C-4D38-9E6E-FEEEB1B25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BE114C-B794-43D9-9F93-F2EF56710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6DF69F-81CA-4B27-A91F-05F872D5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1D22C-2751-4693-BFAE-95E65B39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44C8DF-60BD-4B83-BE96-ADB1FDA6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ECB13-EA90-4D95-814A-345DC77D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D354BD-5002-4AC2-BD9D-B23CA02DD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4EAD18-3E1A-49EB-B918-11673936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DD82D5-E21A-411A-8382-7D90571A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61805C-4565-46ED-AD65-2A590CE3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257D2-E2E6-4BAE-834F-9719B85F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22A36C-6C02-4213-85EB-FD582D039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DF993F-C057-4BD2-9410-329042F9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EC15F5-A606-47F0-A8C9-38DF69A4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E79B88-29DF-484A-AE14-D94E6BD9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A91DC3-E57A-4C77-A04F-11AF1E9F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B6C294-982A-4AF0-BA27-4D3F31AF5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D3D17B-119A-4863-B53A-518BF293E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94024A-6F76-4FD9-8903-E2DF7322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3A569D-F255-476F-BD53-A7D2B95A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814181-6CD3-4DB4-8484-4CDF3C48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8BF565-FDAD-4855-8227-43EF8226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D83EC6-3D02-4C48-A6C9-6E6FD079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B16EF2-CBE2-4309-BC48-AEE7A8EA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900CE1-D750-4877-BEC8-35D58E96C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5671138-3603-4613-92B5-8C09284C4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8DF50E-4971-473F-B595-8D40B404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C288A5-C743-4B9D-963B-B8B5905D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49C884-2950-4E69-9B5F-D7F278C3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11C60-2A3C-4262-95D0-DD965968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51BC3AA-27D6-45C2-BF01-0ECC9EA2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129244-26E5-4610-B2E3-E06A6CEE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8C1563-55B8-4131-A15B-712A43F6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3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5144EC-7ECA-4E15-8D10-C7A1A3E4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978B57-BA02-4F6C-9FE9-BF916929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62675-E6A6-4ADD-8623-010DAD01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CFA3B-5C11-4881-AE91-BDEA4D1F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D0D52B-93D8-4114-9BFA-E5A92DBE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8E72F0-BF77-471E-9826-DCFB94321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B678B9-637F-476E-9443-E5351276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865ADF-607A-4084-9E52-F4350268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C13314-E679-4501-8EA6-0DBE6CE8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6F3E8-29F7-4AB1-A3D1-0ABBAF23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DEF9E60-DD0B-47FE-884F-74B099950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55A6A9-0D66-4E2C-B81D-2B9D71B01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A2A22C-0578-4F80-8648-D9B38264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459D63-BFB1-4A9F-BD5F-98F31130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C89E45-41E3-4FC2-9FE0-26076A4E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9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C93A7-DA3B-43C5-9553-3299D390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523"/>
            <a:ext cx="10515600" cy="877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877F54-7425-432F-B847-0B4FB441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1406"/>
            <a:ext cx="10515600" cy="4575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FBF6E9-9EEC-425F-AFE4-7AA958B9A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A3C7-5A89-4410-82E6-6934DD105D5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2ED46-AFCF-4499-A416-A0B0DD6FF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451CAA-F0B0-4F08-9115-4DE1717E3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" y="108965"/>
            <a:ext cx="1267343" cy="4495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E5DF5E-207B-4A48-BB19-763EEB5033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0" y="168880"/>
            <a:ext cx="1871081" cy="224311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93EFA5-8D9D-4807-9CE3-CB881888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7100-A5A2-41E5-BD19-A71CD37E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7DEB2-2460-4342-B291-8162BD299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085" y="1122363"/>
            <a:ext cx="1155726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Demo: Lost and Found! Associating Target Persons in Camera Surveillance Footage with Smartphone Identifiers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B4AF37-1F63-49B9-BCB0-92A203AC98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Hansi Liu, Abrar Alali, Mohamed Ibrahim, </a:t>
            </a:r>
            <a:r>
              <a:rPr lang="en-US" dirty="0" err="1"/>
              <a:t>Hongyu</a:t>
            </a:r>
            <a:r>
              <a:rPr lang="en-US" dirty="0"/>
              <a:t> Li, Marco </a:t>
            </a:r>
            <a:r>
              <a:rPr lang="en-US" dirty="0" err="1"/>
              <a:t>Gruteser</a:t>
            </a:r>
            <a:r>
              <a:rPr lang="en-US" dirty="0"/>
              <a:t>, Shubham Jain, Kristin Dana, Ashwin Ashok, Bin Cheng, </a:t>
            </a:r>
            <a:r>
              <a:rPr lang="en-US" dirty="0" err="1"/>
              <a:t>Hongsheng</a:t>
            </a:r>
            <a:r>
              <a:rPr lang="en-US" dirty="0"/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277205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04549-CE20-4285-82F4-A40B138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6500" y="581383"/>
            <a:ext cx="2065020" cy="87755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BF0D-10E9-421E-BF60-397AB39D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76500" y="1701060"/>
            <a:ext cx="1767840" cy="4575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C4A40F2-98C8-4F5E-8BF8-560D15A8F731}"/>
              </a:ext>
            </a:extLst>
          </p:cNvPr>
          <p:cNvSpPr/>
          <p:nvPr/>
        </p:nvSpPr>
        <p:spPr>
          <a:xfrm>
            <a:off x="143363" y="1912903"/>
            <a:ext cx="2774388" cy="1381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9C42C197-9EC6-4A83-A64B-12F3BA890876}"/>
              </a:ext>
            </a:extLst>
          </p:cNvPr>
          <p:cNvGrpSpPr/>
          <p:nvPr/>
        </p:nvGrpSpPr>
        <p:grpSpPr>
          <a:xfrm>
            <a:off x="123867" y="3429000"/>
            <a:ext cx="7339568" cy="3342470"/>
            <a:chOff x="5787685" y="3352296"/>
            <a:chExt cx="6146143" cy="278622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8E87E5D-AE35-4C1F-A810-06C918A53D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 t="-1" r="14412" b="45809"/>
            <a:stretch/>
          </p:blipFill>
          <p:spPr bwMode="auto">
            <a:xfrm>
              <a:off x="5787685" y="3352296"/>
              <a:ext cx="6146143" cy="278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F844E1E-CB12-4DD9-A3E7-02342DFE9126}"/>
                </a:ext>
              </a:extLst>
            </p:cNvPr>
            <p:cNvSpPr/>
            <p:nvPr/>
          </p:nvSpPr>
          <p:spPr>
            <a:xfrm>
              <a:off x="6093020" y="4032400"/>
              <a:ext cx="417572" cy="2680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E7BDB33-4D2D-4B7D-8EDB-D827346331A8}"/>
                </a:ext>
              </a:extLst>
            </p:cNvPr>
            <p:cNvSpPr/>
            <p:nvPr/>
          </p:nvSpPr>
          <p:spPr>
            <a:xfrm>
              <a:off x="8371620" y="3451211"/>
              <a:ext cx="208954" cy="804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D353239-C444-4083-A896-C54EF21B7728}"/>
                </a:ext>
              </a:extLst>
            </p:cNvPr>
            <p:cNvSpPr/>
            <p:nvPr/>
          </p:nvSpPr>
          <p:spPr>
            <a:xfrm>
              <a:off x="10847071" y="4242843"/>
              <a:ext cx="417572" cy="1768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A6CA456-547C-4BA7-B3F9-40EEEE5D8894}"/>
                </a:ext>
              </a:extLst>
            </p:cNvPr>
            <p:cNvSpPr/>
            <p:nvPr/>
          </p:nvSpPr>
          <p:spPr>
            <a:xfrm>
              <a:off x="6093018" y="4032400"/>
              <a:ext cx="834839" cy="180833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70DAD73-CB0F-4910-897B-9451648497FB}"/>
                </a:ext>
              </a:extLst>
            </p:cNvPr>
            <p:cNvSpPr/>
            <p:nvPr/>
          </p:nvSpPr>
          <p:spPr>
            <a:xfrm>
              <a:off x="10847071" y="4217672"/>
              <a:ext cx="634236" cy="110870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751AEB-511C-4AA8-80B5-4E9B626C9495}"/>
                </a:ext>
              </a:extLst>
            </p:cNvPr>
            <p:cNvSpPr/>
            <p:nvPr/>
          </p:nvSpPr>
          <p:spPr>
            <a:xfrm>
              <a:off x="8224394" y="3377223"/>
              <a:ext cx="356178" cy="54137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7A2D5EE-B7A4-4E69-B07A-D5CBA12B9C0B}"/>
              </a:ext>
            </a:extLst>
          </p:cNvPr>
          <p:cNvSpPr txBox="1"/>
          <p:nvPr/>
        </p:nvSpPr>
        <p:spPr>
          <a:xfrm>
            <a:off x="403833" y="3842754"/>
            <a:ext cx="18950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Phone A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7961FC-6026-449A-94B1-938F618312BD}"/>
              </a:ext>
            </a:extLst>
          </p:cNvPr>
          <p:cNvSpPr txBox="1"/>
          <p:nvPr/>
        </p:nvSpPr>
        <p:spPr>
          <a:xfrm>
            <a:off x="5903973" y="5798945"/>
            <a:ext cx="14536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Phone B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CD56E10-CF71-44D7-936A-0C8AE6D0234A}"/>
              </a:ext>
            </a:extLst>
          </p:cNvPr>
          <p:cNvSpPr txBox="1"/>
          <p:nvPr/>
        </p:nvSpPr>
        <p:spPr>
          <a:xfrm>
            <a:off x="3402760" y="3522151"/>
            <a:ext cx="12940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Phone C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89E81FB-2D61-45E7-9B46-C0E55F04B32D}"/>
              </a:ext>
            </a:extLst>
          </p:cNvPr>
          <p:cNvGrpSpPr/>
          <p:nvPr/>
        </p:nvGrpSpPr>
        <p:grpSpPr>
          <a:xfrm>
            <a:off x="197177" y="2140085"/>
            <a:ext cx="1301166" cy="1113576"/>
            <a:chOff x="3389234" y="1954993"/>
            <a:chExt cx="1301166" cy="1113576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97144803-7165-467A-968C-A44768EAD83E}"/>
                </a:ext>
              </a:extLst>
            </p:cNvPr>
            <p:cNvSpPr/>
            <p:nvPr/>
          </p:nvSpPr>
          <p:spPr>
            <a:xfrm>
              <a:off x="3445953" y="1954993"/>
              <a:ext cx="1168172" cy="11135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2AECF91-EC5D-4543-A13E-3885205EC18B}"/>
                </a:ext>
              </a:extLst>
            </p:cNvPr>
            <p:cNvSpPr txBox="1"/>
            <p:nvPr/>
          </p:nvSpPr>
          <p:spPr>
            <a:xfrm>
              <a:off x="3389234" y="2409558"/>
              <a:ext cx="1301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Camera Modality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CAC0BFB-9A32-4264-BE95-3BADD45B013E}"/>
                </a:ext>
              </a:extLst>
            </p:cNvPr>
            <p:cNvSpPr txBox="1"/>
            <p:nvPr/>
          </p:nvSpPr>
          <p:spPr>
            <a:xfrm>
              <a:off x="3427797" y="2606904"/>
              <a:ext cx="1168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Bounding boxes</a:t>
              </a:r>
            </a:p>
            <a:p>
              <a:pPr algn="ctr"/>
              <a:r>
                <a:rPr lang="en-US" sz="1200" dirty="0"/>
                <a:t>Depth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B77510A-1467-421B-8315-4C05EE7DA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5" b="7781"/>
            <a:stretch/>
          </p:blipFill>
          <p:spPr>
            <a:xfrm>
              <a:off x="3811290" y="2000697"/>
              <a:ext cx="436747" cy="368583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AD18404-DDEF-4E84-8C9D-68B1F175CB8B}"/>
              </a:ext>
            </a:extLst>
          </p:cNvPr>
          <p:cNvGrpSpPr/>
          <p:nvPr/>
        </p:nvGrpSpPr>
        <p:grpSpPr>
          <a:xfrm>
            <a:off x="1600818" y="2142467"/>
            <a:ext cx="1261957" cy="1114858"/>
            <a:chOff x="6475193" y="1936899"/>
            <a:chExt cx="1261957" cy="1120316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2AD5331-345A-4BDB-B2D1-F6CEAD788114}"/>
                </a:ext>
              </a:extLst>
            </p:cNvPr>
            <p:cNvSpPr/>
            <p:nvPr/>
          </p:nvSpPr>
          <p:spPr>
            <a:xfrm>
              <a:off x="6524749" y="1936899"/>
              <a:ext cx="1168172" cy="11190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9561693-88E3-4B88-B808-F307501C11F8}"/>
                </a:ext>
              </a:extLst>
            </p:cNvPr>
            <p:cNvSpPr txBox="1"/>
            <p:nvPr/>
          </p:nvSpPr>
          <p:spPr>
            <a:xfrm>
              <a:off x="6475193" y="2395415"/>
              <a:ext cx="1205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Phone Modality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406DC68-0E18-4553-A352-2AA41D6C8895}"/>
                </a:ext>
              </a:extLst>
            </p:cNvPr>
            <p:cNvSpPr txBox="1"/>
            <p:nvPr/>
          </p:nvSpPr>
          <p:spPr>
            <a:xfrm>
              <a:off x="6531454" y="2595550"/>
              <a:ext cx="1205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FTM</a:t>
              </a:r>
            </a:p>
            <a:p>
              <a:pPr algn="ctr"/>
              <a:r>
                <a:rPr lang="en-US" sz="1200" dirty="0"/>
                <a:t>IMU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3ADC275-88CE-4C35-9A1D-A10C66A168BE}"/>
                </a:ext>
              </a:extLst>
            </p:cNvPr>
            <p:cNvGrpSpPr/>
            <p:nvPr/>
          </p:nvGrpSpPr>
          <p:grpSpPr>
            <a:xfrm>
              <a:off x="6812722" y="1959105"/>
              <a:ext cx="442922" cy="422572"/>
              <a:chOff x="72379" y="2839078"/>
              <a:chExt cx="2950739" cy="2796612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FC6D91AE-CCD0-4DD5-82CC-D79907835950}"/>
                  </a:ext>
                </a:extLst>
              </p:cNvPr>
              <p:cNvSpPr/>
              <p:nvPr/>
            </p:nvSpPr>
            <p:spPr>
              <a:xfrm>
                <a:off x="1203649" y="3051765"/>
                <a:ext cx="1819469" cy="2583925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8DF53B2-5EB1-441F-B95C-AD984F6ABCFC}"/>
                  </a:ext>
                </a:extLst>
              </p:cNvPr>
              <p:cNvSpPr/>
              <p:nvPr/>
            </p:nvSpPr>
            <p:spPr>
              <a:xfrm>
                <a:off x="1502228" y="3550576"/>
                <a:ext cx="1222310" cy="15439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DDBAE41A-C072-4AC4-833D-8B869F711253}"/>
                  </a:ext>
                </a:extLst>
              </p:cNvPr>
              <p:cNvSpPr/>
              <p:nvPr/>
            </p:nvSpPr>
            <p:spPr>
              <a:xfrm>
                <a:off x="1887834" y="3278681"/>
                <a:ext cx="451096" cy="88713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87463C2-08D2-450E-92D1-6552E97DAFFD}"/>
                  </a:ext>
                </a:extLst>
              </p:cNvPr>
              <p:cNvSpPr/>
              <p:nvPr/>
            </p:nvSpPr>
            <p:spPr>
              <a:xfrm>
                <a:off x="2004147" y="5255866"/>
                <a:ext cx="218471" cy="2184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75056C45-7F51-4C61-85E4-1EF8A7C62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31231">
                <a:off x="72379" y="2839078"/>
                <a:ext cx="1314986" cy="1314990"/>
              </a:xfrm>
              <a:prstGeom prst="rect">
                <a:avLst/>
              </a:prstGeom>
            </p:spPr>
          </p:pic>
        </p:grpSp>
      </p:grp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8D34A50-4FE3-4726-970B-CFC6EE89D3CA}"/>
              </a:ext>
            </a:extLst>
          </p:cNvPr>
          <p:cNvSpPr/>
          <p:nvPr/>
        </p:nvSpPr>
        <p:spPr>
          <a:xfrm>
            <a:off x="316541" y="509394"/>
            <a:ext cx="1029429" cy="543872"/>
          </a:xfrm>
          <a:prstGeom prst="round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5D505D8C-6342-4FA0-AE20-777A53EF307E}"/>
              </a:ext>
            </a:extLst>
          </p:cNvPr>
          <p:cNvSpPr/>
          <p:nvPr/>
        </p:nvSpPr>
        <p:spPr>
          <a:xfrm>
            <a:off x="8273759" y="4662603"/>
            <a:ext cx="1107159" cy="88940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Wireless Visual tagging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BA2316D-AB90-4DC5-A18F-221CF16B7C7C}"/>
              </a:ext>
            </a:extLst>
          </p:cNvPr>
          <p:cNvSpPr/>
          <p:nvPr/>
        </p:nvSpPr>
        <p:spPr>
          <a:xfrm>
            <a:off x="3280054" y="1511869"/>
            <a:ext cx="1229855" cy="791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Camera-Phone association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7DCA52A-CC7D-4C76-9C34-01D8138F44AC}"/>
              </a:ext>
            </a:extLst>
          </p:cNvPr>
          <p:cNvSpPr/>
          <p:nvPr/>
        </p:nvSpPr>
        <p:spPr>
          <a:xfrm>
            <a:off x="273648" y="1311019"/>
            <a:ext cx="1125364" cy="401700"/>
          </a:xfrm>
          <a:prstGeom prst="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Tracker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235B157-E666-4283-BCC1-3D55BC62FBD0}"/>
              </a:ext>
            </a:extLst>
          </p:cNvPr>
          <p:cNvSpPr/>
          <p:nvPr/>
        </p:nvSpPr>
        <p:spPr>
          <a:xfrm>
            <a:off x="1696017" y="840004"/>
            <a:ext cx="1074529" cy="543873"/>
          </a:xfrm>
          <a:prstGeom prst="roundRect">
            <a:avLst/>
          </a:prstGeom>
          <a:solidFill>
            <a:srgbClr val="F4B183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Wireless Data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F03A4213-CB6D-4848-B405-71F3D4F44F3B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>
            <a:off x="831256" y="1053266"/>
            <a:ext cx="5074" cy="25775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94027531-CCB9-4E9F-B1A7-2E2F017DFE3E}"/>
              </a:ext>
            </a:extLst>
          </p:cNvPr>
          <p:cNvCxnSpPr>
            <a:cxnSpLocks/>
            <a:stCxn id="34" idx="2"/>
            <a:endCxn id="17" idx="0"/>
          </p:cNvCxnSpPr>
          <p:nvPr/>
        </p:nvCxnSpPr>
        <p:spPr>
          <a:xfrm>
            <a:off x="836330" y="1712719"/>
            <a:ext cx="1652" cy="4273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1D79D631-0837-4FE9-826E-7AB62B5F9F02}"/>
              </a:ext>
            </a:extLst>
          </p:cNvPr>
          <p:cNvCxnSpPr>
            <a:cxnSpLocks/>
            <a:stCxn id="35" idx="2"/>
            <a:endCxn id="22" idx="0"/>
          </p:cNvCxnSpPr>
          <p:nvPr/>
        </p:nvCxnSpPr>
        <p:spPr>
          <a:xfrm>
            <a:off x="2233282" y="1383877"/>
            <a:ext cx="1178" cy="7585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27EB16F-498C-4324-BF70-A037536075AA}"/>
              </a:ext>
            </a:extLst>
          </p:cNvPr>
          <p:cNvSpPr txBox="1"/>
          <p:nvPr/>
        </p:nvSpPr>
        <p:spPr>
          <a:xfrm>
            <a:off x="1229698" y="1866786"/>
            <a:ext cx="6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Sync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D7F2296-A060-4D90-BABB-75F6D1A9C5F1}"/>
              </a:ext>
            </a:extLst>
          </p:cNvPr>
          <p:cNvCxnSpPr>
            <a:cxnSpLocks/>
            <a:stCxn id="44" idx="1"/>
            <a:endCxn id="32" idx="3"/>
          </p:cNvCxnSpPr>
          <p:nvPr/>
        </p:nvCxnSpPr>
        <p:spPr>
          <a:xfrm flipH="1">
            <a:off x="9380918" y="5106317"/>
            <a:ext cx="673590" cy="9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表格 4">
            <a:extLst>
              <a:ext uri="{FF2B5EF4-FFF2-40B4-BE49-F238E27FC236}">
                <a16:creationId xmlns:a16="http://schemas.microsoft.com/office/drawing/2014/main" id="{B3211934-9665-4575-97DF-72A1F1C24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49392"/>
              </p:ext>
            </p:extLst>
          </p:nvPr>
        </p:nvGraphicFramePr>
        <p:xfrm>
          <a:off x="10054508" y="4248978"/>
          <a:ext cx="1728650" cy="1714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950">
                  <a:extLst>
                    <a:ext uri="{9D8B030D-6E8A-4147-A177-3AD203B41FA5}">
                      <a16:colId xmlns:a16="http://schemas.microsoft.com/office/drawing/2014/main" val="1598902577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3563231316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3559951677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1989402083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3780129447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1111411690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1909790684"/>
                    </a:ext>
                  </a:extLst>
                </a:gridCol>
              </a:tblGrid>
              <a:tr h="1949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1"/>
                          </a:solidFill>
                        </a:rPr>
                        <a:t>Ø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48520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A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78494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475388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C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484488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D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80695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502009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Ø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2594"/>
                  </a:ext>
                </a:extLst>
              </a:tr>
            </a:tbl>
          </a:graphicData>
        </a:graphic>
      </p:graphicFrame>
      <p:pic>
        <p:nvPicPr>
          <p:cNvPr id="64" name="图片 63">
            <a:extLst>
              <a:ext uri="{FF2B5EF4-FFF2-40B4-BE49-F238E27FC236}">
                <a16:creationId xmlns:a16="http://schemas.microsoft.com/office/drawing/2014/main" id="{4D8C7A76-EF0F-475A-9CBE-277575F05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804" y="585029"/>
            <a:ext cx="7122296" cy="2563513"/>
          </a:xfrm>
          <a:prstGeom prst="rect">
            <a:avLst/>
          </a:prstGeom>
        </p:spPr>
      </p:pic>
      <p:cxnSp>
        <p:nvCxnSpPr>
          <p:cNvPr id="120" name="连接符: 肘形 119">
            <a:extLst>
              <a:ext uri="{FF2B5EF4-FFF2-40B4-BE49-F238E27FC236}">
                <a16:creationId xmlns:a16="http://schemas.microsoft.com/office/drawing/2014/main" id="{81C9C2EF-9730-49EC-95EF-F5D5331866C3}"/>
              </a:ext>
            </a:extLst>
          </p:cNvPr>
          <p:cNvCxnSpPr>
            <a:cxnSpLocks/>
            <a:stCxn id="4" idx="3"/>
            <a:endCxn id="33" idx="1"/>
          </p:cNvCxnSpPr>
          <p:nvPr/>
        </p:nvCxnSpPr>
        <p:spPr>
          <a:xfrm flipV="1">
            <a:off x="2917751" y="1907519"/>
            <a:ext cx="362303" cy="69616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002D12D7-112B-4856-9344-3DC2BD071CCD}"/>
              </a:ext>
            </a:extLst>
          </p:cNvPr>
          <p:cNvCxnSpPr>
            <a:cxnSpLocks/>
            <a:stCxn id="32" idx="1"/>
            <a:endCxn id="6" idx="3"/>
          </p:cNvCxnSpPr>
          <p:nvPr/>
        </p:nvCxnSpPr>
        <p:spPr>
          <a:xfrm flipH="1" flipV="1">
            <a:off x="7463435" y="5100235"/>
            <a:ext cx="810324" cy="707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602F2F51-A48F-480E-9E73-09669E1AB54B}"/>
              </a:ext>
            </a:extLst>
          </p:cNvPr>
          <p:cNvCxnSpPr>
            <a:cxnSpLocks/>
            <a:endCxn id="44" idx="0"/>
          </p:cNvCxnSpPr>
          <p:nvPr/>
        </p:nvCxnSpPr>
        <p:spPr>
          <a:xfrm rot="16200000" flipH="1">
            <a:off x="9064312" y="2394456"/>
            <a:ext cx="2507923" cy="1201120"/>
          </a:xfrm>
          <a:prstGeom prst="bentConnector3">
            <a:avLst>
              <a:gd name="adj1" fmla="val 65496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893A5068-0DD5-4C58-BD8A-146719CF3A9C}"/>
              </a:ext>
            </a:extLst>
          </p:cNvPr>
          <p:cNvSpPr txBox="1"/>
          <p:nvPr/>
        </p:nvSpPr>
        <p:spPr>
          <a:xfrm>
            <a:off x="671057" y="5968222"/>
            <a:ext cx="205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Query ID ?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A5120469-57E7-470C-894A-A9DB4DD7EE15}"/>
              </a:ext>
            </a:extLst>
          </p:cNvPr>
          <p:cNvSpPr txBox="1"/>
          <p:nvPr/>
        </p:nvSpPr>
        <p:spPr>
          <a:xfrm>
            <a:off x="3505392" y="3725947"/>
            <a:ext cx="19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Query ID ?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86615F85-1784-48D5-B011-090661800E8E}"/>
              </a:ext>
            </a:extLst>
          </p:cNvPr>
          <p:cNvSpPr txBox="1"/>
          <p:nvPr/>
        </p:nvSpPr>
        <p:spPr>
          <a:xfrm>
            <a:off x="5433543" y="5737389"/>
            <a:ext cx="196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Query ID ?</a:t>
            </a:r>
          </a:p>
        </p:txBody>
      </p:sp>
      <p:pic>
        <p:nvPicPr>
          <p:cNvPr id="134" name="内容占位符 16">
            <a:extLst>
              <a:ext uri="{FF2B5EF4-FFF2-40B4-BE49-F238E27FC236}">
                <a16:creationId xmlns:a16="http://schemas.microsoft.com/office/drawing/2014/main" id="{0AF8C85B-99A3-476C-B7E8-FD7402781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68" y="3731768"/>
            <a:ext cx="1108393" cy="1108393"/>
          </a:xfrm>
          <a:prstGeom prst="rect">
            <a:avLst/>
          </a:prstGeom>
        </p:spPr>
      </p:pic>
      <p:sp>
        <p:nvSpPr>
          <p:cNvPr id="135" name="文本框 134">
            <a:extLst>
              <a:ext uri="{FF2B5EF4-FFF2-40B4-BE49-F238E27FC236}">
                <a16:creationId xmlns:a16="http://schemas.microsoft.com/office/drawing/2014/main" id="{19B703EF-8385-49F5-9774-603A44FFAE31}"/>
              </a:ext>
            </a:extLst>
          </p:cNvPr>
          <p:cNvSpPr txBox="1"/>
          <p:nvPr/>
        </p:nvSpPr>
        <p:spPr>
          <a:xfrm>
            <a:off x="8559022" y="3820151"/>
            <a:ext cx="761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😟 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D33BF65B-B9B3-4B3D-BDB1-E420FE2FD198}"/>
              </a:ext>
            </a:extLst>
          </p:cNvPr>
          <p:cNvSpPr txBox="1"/>
          <p:nvPr/>
        </p:nvSpPr>
        <p:spPr>
          <a:xfrm>
            <a:off x="7836222" y="5065247"/>
            <a:ext cx="2585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Challenging lighting conditions</a:t>
            </a: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2EFB0E68-B9FE-471F-8280-9F6A923ED41F}"/>
              </a:ext>
            </a:extLst>
          </p:cNvPr>
          <p:cNvSpPr txBox="1"/>
          <p:nvPr/>
        </p:nvSpPr>
        <p:spPr>
          <a:xfrm>
            <a:off x="8096484" y="3356462"/>
            <a:ext cx="177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Face Recognition</a:t>
            </a:r>
          </a:p>
        </p:txBody>
      </p:sp>
    </p:spTree>
    <p:extLst>
      <p:ext uri="{BB962C8B-B14F-4D97-AF65-F5344CB8AC3E}">
        <p14:creationId xmlns:p14="http://schemas.microsoft.com/office/powerpoint/2010/main" val="36031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31" grpId="0" animBg="1"/>
      <p:bldP spid="32" grpId="0" animBg="1"/>
      <p:bldP spid="33" grpId="0" animBg="1"/>
      <p:bldP spid="34" grpId="0" animBg="1"/>
      <p:bldP spid="35" grpId="0" animBg="1"/>
      <p:bldP spid="40" grpId="0"/>
      <p:bldP spid="131" grpId="0"/>
      <p:bldP spid="131" grpId="1"/>
      <p:bldP spid="132" grpId="0"/>
      <p:bldP spid="132" grpId="1"/>
      <p:bldP spid="133" grpId="0"/>
      <p:bldP spid="133" grpId="1"/>
      <p:bldP spid="135" grpId="0"/>
      <p:bldP spid="135" grpId="1"/>
      <p:bldP spid="136" grpId="0"/>
      <p:bldP spid="136" grpId="1"/>
      <p:bldP spid="137" grpId="0"/>
      <p:bldP spid="1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04549-CE20-4285-82F4-A40B138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30780" y="581383"/>
            <a:ext cx="2065020" cy="87755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BF0D-10E9-421E-BF60-397AB39D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76500" y="1701060"/>
            <a:ext cx="1767840" cy="4575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C4A40F2-98C8-4F5E-8BF8-560D15A8F731}"/>
              </a:ext>
            </a:extLst>
          </p:cNvPr>
          <p:cNvSpPr/>
          <p:nvPr/>
        </p:nvSpPr>
        <p:spPr>
          <a:xfrm>
            <a:off x="143363" y="1912903"/>
            <a:ext cx="2774388" cy="1381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9C42C197-9EC6-4A83-A64B-12F3BA890876}"/>
              </a:ext>
            </a:extLst>
          </p:cNvPr>
          <p:cNvGrpSpPr/>
          <p:nvPr/>
        </p:nvGrpSpPr>
        <p:grpSpPr>
          <a:xfrm>
            <a:off x="123867" y="3429000"/>
            <a:ext cx="7339568" cy="3342470"/>
            <a:chOff x="5787685" y="3352296"/>
            <a:chExt cx="6146143" cy="278622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8E87E5D-AE35-4C1F-A810-06C918A53D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6" t="-1" r="14412" b="45809"/>
            <a:stretch/>
          </p:blipFill>
          <p:spPr bwMode="auto">
            <a:xfrm>
              <a:off x="5787685" y="3352296"/>
              <a:ext cx="6146143" cy="278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F844E1E-CB12-4DD9-A3E7-02342DFE9126}"/>
                </a:ext>
              </a:extLst>
            </p:cNvPr>
            <p:cNvSpPr/>
            <p:nvPr/>
          </p:nvSpPr>
          <p:spPr>
            <a:xfrm>
              <a:off x="6093020" y="4032400"/>
              <a:ext cx="417572" cy="2680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E7BDB33-4D2D-4B7D-8EDB-D827346331A8}"/>
                </a:ext>
              </a:extLst>
            </p:cNvPr>
            <p:cNvSpPr/>
            <p:nvPr/>
          </p:nvSpPr>
          <p:spPr>
            <a:xfrm>
              <a:off x="8371620" y="3451211"/>
              <a:ext cx="208954" cy="804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D353239-C444-4083-A896-C54EF21B7728}"/>
                </a:ext>
              </a:extLst>
            </p:cNvPr>
            <p:cNvSpPr/>
            <p:nvPr/>
          </p:nvSpPr>
          <p:spPr>
            <a:xfrm>
              <a:off x="10847071" y="4242843"/>
              <a:ext cx="417572" cy="1768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A6CA456-547C-4BA7-B3F9-40EEEE5D8894}"/>
                </a:ext>
              </a:extLst>
            </p:cNvPr>
            <p:cNvSpPr/>
            <p:nvPr/>
          </p:nvSpPr>
          <p:spPr>
            <a:xfrm>
              <a:off x="6093018" y="4032400"/>
              <a:ext cx="834839" cy="180833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70DAD73-CB0F-4910-897B-9451648497FB}"/>
                </a:ext>
              </a:extLst>
            </p:cNvPr>
            <p:cNvSpPr/>
            <p:nvPr/>
          </p:nvSpPr>
          <p:spPr>
            <a:xfrm>
              <a:off x="10847071" y="4217672"/>
              <a:ext cx="634236" cy="110870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751AEB-511C-4AA8-80B5-4E9B626C9495}"/>
                </a:ext>
              </a:extLst>
            </p:cNvPr>
            <p:cNvSpPr/>
            <p:nvPr/>
          </p:nvSpPr>
          <p:spPr>
            <a:xfrm>
              <a:off x="8224394" y="3377223"/>
              <a:ext cx="356178" cy="54137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7A2D5EE-B7A4-4E69-B07A-D5CBA12B9C0B}"/>
              </a:ext>
            </a:extLst>
          </p:cNvPr>
          <p:cNvSpPr txBox="1"/>
          <p:nvPr/>
        </p:nvSpPr>
        <p:spPr>
          <a:xfrm>
            <a:off x="403833" y="3842754"/>
            <a:ext cx="18950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Phone A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7961FC-6026-449A-94B1-938F618312BD}"/>
              </a:ext>
            </a:extLst>
          </p:cNvPr>
          <p:cNvSpPr txBox="1"/>
          <p:nvPr/>
        </p:nvSpPr>
        <p:spPr>
          <a:xfrm>
            <a:off x="5903973" y="5798945"/>
            <a:ext cx="14536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Phone B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CD56E10-CF71-44D7-936A-0C8AE6D0234A}"/>
              </a:ext>
            </a:extLst>
          </p:cNvPr>
          <p:cNvSpPr txBox="1"/>
          <p:nvPr/>
        </p:nvSpPr>
        <p:spPr>
          <a:xfrm>
            <a:off x="3402760" y="3522151"/>
            <a:ext cx="12940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Phone C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89E81FB-2D61-45E7-9B46-C0E55F04B32D}"/>
              </a:ext>
            </a:extLst>
          </p:cNvPr>
          <p:cNvGrpSpPr/>
          <p:nvPr/>
        </p:nvGrpSpPr>
        <p:grpSpPr>
          <a:xfrm>
            <a:off x="197177" y="2140085"/>
            <a:ext cx="1301166" cy="1113576"/>
            <a:chOff x="3389234" y="1954993"/>
            <a:chExt cx="1301166" cy="1113576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97144803-7165-467A-968C-A44768EAD83E}"/>
                </a:ext>
              </a:extLst>
            </p:cNvPr>
            <p:cNvSpPr/>
            <p:nvPr/>
          </p:nvSpPr>
          <p:spPr>
            <a:xfrm>
              <a:off x="3445953" y="1954993"/>
              <a:ext cx="1168172" cy="11135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2AECF91-EC5D-4543-A13E-3885205EC18B}"/>
                </a:ext>
              </a:extLst>
            </p:cNvPr>
            <p:cNvSpPr txBox="1"/>
            <p:nvPr/>
          </p:nvSpPr>
          <p:spPr>
            <a:xfrm>
              <a:off x="3389234" y="2409558"/>
              <a:ext cx="1301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Camera Modality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CAC0BFB-9A32-4264-BE95-3BADD45B013E}"/>
                </a:ext>
              </a:extLst>
            </p:cNvPr>
            <p:cNvSpPr txBox="1"/>
            <p:nvPr/>
          </p:nvSpPr>
          <p:spPr>
            <a:xfrm>
              <a:off x="3427797" y="2606904"/>
              <a:ext cx="1168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Bounding boxes</a:t>
              </a:r>
            </a:p>
            <a:p>
              <a:pPr algn="ctr"/>
              <a:r>
                <a:rPr lang="en-US" sz="1200" dirty="0"/>
                <a:t>Depth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B77510A-1467-421B-8315-4C05EE7DA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5" b="7781"/>
            <a:stretch/>
          </p:blipFill>
          <p:spPr>
            <a:xfrm>
              <a:off x="3811290" y="2000697"/>
              <a:ext cx="436747" cy="368583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AD18404-DDEF-4E84-8C9D-68B1F175CB8B}"/>
              </a:ext>
            </a:extLst>
          </p:cNvPr>
          <p:cNvGrpSpPr/>
          <p:nvPr/>
        </p:nvGrpSpPr>
        <p:grpSpPr>
          <a:xfrm>
            <a:off x="1600818" y="2142467"/>
            <a:ext cx="1261957" cy="1114858"/>
            <a:chOff x="6475193" y="1936899"/>
            <a:chExt cx="1261957" cy="1120316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2AD5331-345A-4BDB-B2D1-F6CEAD788114}"/>
                </a:ext>
              </a:extLst>
            </p:cNvPr>
            <p:cNvSpPr/>
            <p:nvPr/>
          </p:nvSpPr>
          <p:spPr>
            <a:xfrm>
              <a:off x="6524749" y="1936899"/>
              <a:ext cx="1168172" cy="11190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9561693-88E3-4B88-B808-F307501C11F8}"/>
                </a:ext>
              </a:extLst>
            </p:cNvPr>
            <p:cNvSpPr txBox="1"/>
            <p:nvPr/>
          </p:nvSpPr>
          <p:spPr>
            <a:xfrm>
              <a:off x="6475193" y="2395415"/>
              <a:ext cx="1205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Phone Modality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406DC68-0E18-4553-A352-2AA41D6C8895}"/>
                </a:ext>
              </a:extLst>
            </p:cNvPr>
            <p:cNvSpPr txBox="1"/>
            <p:nvPr/>
          </p:nvSpPr>
          <p:spPr>
            <a:xfrm>
              <a:off x="6531454" y="2595550"/>
              <a:ext cx="1205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FTM</a:t>
              </a:r>
            </a:p>
            <a:p>
              <a:pPr algn="ctr"/>
              <a:r>
                <a:rPr lang="en-US" sz="1200" dirty="0"/>
                <a:t>IMU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3ADC275-88CE-4C35-9A1D-A10C66A168BE}"/>
                </a:ext>
              </a:extLst>
            </p:cNvPr>
            <p:cNvGrpSpPr/>
            <p:nvPr/>
          </p:nvGrpSpPr>
          <p:grpSpPr>
            <a:xfrm>
              <a:off x="6812722" y="1959105"/>
              <a:ext cx="442922" cy="422572"/>
              <a:chOff x="72379" y="2839078"/>
              <a:chExt cx="2950739" cy="2796612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FC6D91AE-CCD0-4DD5-82CC-D79907835950}"/>
                  </a:ext>
                </a:extLst>
              </p:cNvPr>
              <p:cNvSpPr/>
              <p:nvPr/>
            </p:nvSpPr>
            <p:spPr>
              <a:xfrm>
                <a:off x="1203649" y="3051765"/>
                <a:ext cx="1819469" cy="2583925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8DF53B2-5EB1-441F-B95C-AD984F6ABCFC}"/>
                  </a:ext>
                </a:extLst>
              </p:cNvPr>
              <p:cNvSpPr/>
              <p:nvPr/>
            </p:nvSpPr>
            <p:spPr>
              <a:xfrm>
                <a:off x="1502228" y="3550576"/>
                <a:ext cx="1222310" cy="15439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DDBAE41A-C072-4AC4-833D-8B869F711253}"/>
                  </a:ext>
                </a:extLst>
              </p:cNvPr>
              <p:cNvSpPr/>
              <p:nvPr/>
            </p:nvSpPr>
            <p:spPr>
              <a:xfrm>
                <a:off x="1887834" y="3278681"/>
                <a:ext cx="451096" cy="88713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A87463C2-08D2-450E-92D1-6552E97DAFFD}"/>
                  </a:ext>
                </a:extLst>
              </p:cNvPr>
              <p:cNvSpPr/>
              <p:nvPr/>
            </p:nvSpPr>
            <p:spPr>
              <a:xfrm>
                <a:off x="2004147" y="5255866"/>
                <a:ext cx="218471" cy="2184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75056C45-7F51-4C61-85E4-1EF8A7C62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31231">
                <a:off x="72379" y="2839078"/>
                <a:ext cx="1314986" cy="1314990"/>
              </a:xfrm>
              <a:prstGeom prst="rect">
                <a:avLst/>
              </a:prstGeom>
            </p:spPr>
          </p:pic>
        </p:grpSp>
      </p:grp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8D34A50-4FE3-4726-970B-CFC6EE89D3CA}"/>
              </a:ext>
            </a:extLst>
          </p:cNvPr>
          <p:cNvSpPr/>
          <p:nvPr/>
        </p:nvSpPr>
        <p:spPr>
          <a:xfrm>
            <a:off x="316541" y="509394"/>
            <a:ext cx="1029429" cy="543872"/>
          </a:xfrm>
          <a:prstGeom prst="round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5D505D8C-6342-4FA0-AE20-777A53EF307E}"/>
              </a:ext>
            </a:extLst>
          </p:cNvPr>
          <p:cNvSpPr/>
          <p:nvPr/>
        </p:nvSpPr>
        <p:spPr>
          <a:xfrm>
            <a:off x="8273759" y="4662606"/>
            <a:ext cx="1107159" cy="88940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Wireless Visual tagging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BA2316D-AB90-4DC5-A18F-221CF16B7C7C}"/>
              </a:ext>
            </a:extLst>
          </p:cNvPr>
          <p:cNvSpPr/>
          <p:nvPr/>
        </p:nvSpPr>
        <p:spPr>
          <a:xfrm>
            <a:off x="3280054" y="1511869"/>
            <a:ext cx="1229855" cy="791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Camera-Phone association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7DCA52A-CC7D-4C76-9C34-01D8138F44AC}"/>
              </a:ext>
            </a:extLst>
          </p:cNvPr>
          <p:cNvSpPr/>
          <p:nvPr/>
        </p:nvSpPr>
        <p:spPr>
          <a:xfrm>
            <a:off x="273648" y="1311019"/>
            <a:ext cx="1125364" cy="401700"/>
          </a:xfrm>
          <a:prstGeom prst="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Tracker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235B157-E666-4283-BCC1-3D55BC62FBD0}"/>
              </a:ext>
            </a:extLst>
          </p:cNvPr>
          <p:cNvSpPr/>
          <p:nvPr/>
        </p:nvSpPr>
        <p:spPr>
          <a:xfrm>
            <a:off x="1696017" y="840004"/>
            <a:ext cx="1074529" cy="543873"/>
          </a:xfrm>
          <a:prstGeom prst="roundRect">
            <a:avLst/>
          </a:prstGeom>
          <a:solidFill>
            <a:srgbClr val="F4B183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Wireless Data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F03A4213-CB6D-4848-B405-71F3D4F44F3B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>
            <a:off x="831256" y="1053266"/>
            <a:ext cx="5074" cy="25775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94027531-CCB9-4E9F-B1A7-2E2F017DFE3E}"/>
              </a:ext>
            </a:extLst>
          </p:cNvPr>
          <p:cNvCxnSpPr>
            <a:cxnSpLocks/>
            <a:stCxn id="34" idx="2"/>
            <a:endCxn id="17" idx="0"/>
          </p:cNvCxnSpPr>
          <p:nvPr/>
        </p:nvCxnSpPr>
        <p:spPr>
          <a:xfrm>
            <a:off x="836330" y="1712719"/>
            <a:ext cx="1652" cy="4273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1D79D631-0837-4FE9-826E-7AB62B5F9F02}"/>
              </a:ext>
            </a:extLst>
          </p:cNvPr>
          <p:cNvCxnSpPr>
            <a:cxnSpLocks/>
            <a:stCxn id="35" idx="2"/>
            <a:endCxn id="22" idx="0"/>
          </p:cNvCxnSpPr>
          <p:nvPr/>
        </p:nvCxnSpPr>
        <p:spPr>
          <a:xfrm>
            <a:off x="2233282" y="1383877"/>
            <a:ext cx="1178" cy="7585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27EB16F-498C-4324-BF70-A037536075AA}"/>
              </a:ext>
            </a:extLst>
          </p:cNvPr>
          <p:cNvSpPr txBox="1"/>
          <p:nvPr/>
        </p:nvSpPr>
        <p:spPr>
          <a:xfrm>
            <a:off x="1229698" y="1866786"/>
            <a:ext cx="6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Sync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D7F2296-A060-4D90-BABB-75F6D1A9C5F1}"/>
              </a:ext>
            </a:extLst>
          </p:cNvPr>
          <p:cNvCxnSpPr>
            <a:cxnSpLocks/>
            <a:stCxn id="44" idx="1"/>
            <a:endCxn id="32" idx="3"/>
          </p:cNvCxnSpPr>
          <p:nvPr/>
        </p:nvCxnSpPr>
        <p:spPr>
          <a:xfrm flipH="1">
            <a:off x="9380918" y="5106317"/>
            <a:ext cx="673590" cy="9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表格 4">
            <a:extLst>
              <a:ext uri="{FF2B5EF4-FFF2-40B4-BE49-F238E27FC236}">
                <a16:creationId xmlns:a16="http://schemas.microsoft.com/office/drawing/2014/main" id="{B3211934-9665-4575-97DF-72A1F1C24929}"/>
              </a:ext>
            </a:extLst>
          </p:cNvPr>
          <p:cNvGraphicFramePr>
            <a:graphicFrameLocks noGrp="1"/>
          </p:cNvGraphicFramePr>
          <p:nvPr/>
        </p:nvGraphicFramePr>
        <p:xfrm>
          <a:off x="10054508" y="4248978"/>
          <a:ext cx="1728650" cy="1714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950">
                  <a:extLst>
                    <a:ext uri="{9D8B030D-6E8A-4147-A177-3AD203B41FA5}">
                      <a16:colId xmlns:a16="http://schemas.microsoft.com/office/drawing/2014/main" val="1598902577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3563231316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3559951677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1989402083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3780129447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1111411690"/>
                    </a:ext>
                  </a:extLst>
                </a:gridCol>
                <a:gridCol w="246950">
                  <a:extLst>
                    <a:ext uri="{9D8B030D-6E8A-4147-A177-3AD203B41FA5}">
                      <a16:colId xmlns:a16="http://schemas.microsoft.com/office/drawing/2014/main" val="1909790684"/>
                    </a:ext>
                  </a:extLst>
                </a:gridCol>
              </a:tblGrid>
              <a:tr h="19495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1"/>
                          </a:solidFill>
                        </a:rPr>
                        <a:t>Ø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48520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A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78494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B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475388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C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484488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D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280695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E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1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502009"/>
                  </a:ext>
                </a:extLst>
              </a:tr>
              <a:tr h="194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Ø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marL="92553" marR="92553" marT="46277" marB="4627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52594"/>
                  </a:ext>
                </a:extLst>
              </a:tr>
            </a:tbl>
          </a:graphicData>
        </a:graphic>
      </p:graphicFrame>
      <p:pic>
        <p:nvPicPr>
          <p:cNvPr id="64" name="图片 63">
            <a:extLst>
              <a:ext uri="{FF2B5EF4-FFF2-40B4-BE49-F238E27FC236}">
                <a16:creationId xmlns:a16="http://schemas.microsoft.com/office/drawing/2014/main" id="{4D8C7A76-EF0F-475A-9CBE-277575F05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804" y="585029"/>
            <a:ext cx="7122296" cy="2563513"/>
          </a:xfrm>
          <a:prstGeom prst="rect">
            <a:avLst/>
          </a:prstGeom>
        </p:spPr>
      </p:pic>
      <p:cxnSp>
        <p:nvCxnSpPr>
          <p:cNvPr id="120" name="连接符: 肘形 119">
            <a:extLst>
              <a:ext uri="{FF2B5EF4-FFF2-40B4-BE49-F238E27FC236}">
                <a16:creationId xmlns:a16="http://schemas.microsoft.com/office/drawing/2014/main" id="{81C9C2EF-9730-49EC-95EF-F5D5331866C3}"/>
              </a:ext>
            </a:extLst>
          </p:cNvPr>
          <p:cNvCxnSpPr>
            <a:cxnSpLocks/>
            <a:stCxn id="4" idx="3"/>
            <a:endCxn id="33" idx="1"/>
          </p:cNvCxnSpPr>
          <p:nvPr/>
        </p:nvCxnSpPr>
        <p:spPr>
          <a:xfrm flipV="1">
            <a:off x="2917751" y="1907519"/>
            <a:ext cx="362303" cy="69616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002D12D7-112B-4856-9344-3DC2BD071CCD}"/>
              </a:ext>
            </a:extLst>
          </p:cNvPr>
          <p:cNvCxnSpPr>
            <a:cxnSpLocks/>
            <a:stCxn id="32" idx="1"/>
            <a:endCxn id="6" idx="3"/>
          </p:cNvCxnSpPr>
          <p:nvPr/>
        </p:nvCxnSpPr>
        <p:spPr>
          <a:xfrm flipH="1" flipV="1">
            <a:off x="7463435" y="5100235"/>
            <a:ext cx="810324" cy="70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602F2F51-A48F-480E-9E73-09669E1AB54B}"/>
              </a:ext>
            </a:extLst>
          </p:cNvPr>
          <p:cNvCxnSpPr>
            <a:cxnSpLocks/>
            <a:endCxn id="44" idx="0"/>
          </p:cNvCxnSpPr>
          <p:nvPr/>
        </p:nvCxnSpPr>
        <p:spPr>
          <a:xfrm rot="16200000" flipH="1">
            <a:off x="9064312" y="2394456"/>
            <a:ext cx="2507923" cy="1201120"/>
          </a:xfrm>
          <a:prstGeom prst="bentConnector3">
            <a:avLst>
              <a:gd name="adj1" fmla="val 65496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92F16-E8D0-4D23-96BE-B0CCB9AE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89885B-A1B5-46E5-AD62-5298A8BE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For more information, please refer to our paper:</a:t>
            </a: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Liu et al. “Demo: Lost and Found! Associating Target Persons in Camera Surveil-lance Footage with Smartphone Identifiers”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66721"/>
      </p:ext>
    </p:extLst>
  </p:cSld>
  <p:clrMapOvr>
    <a:masterClrMapping/>
  </p:clrMapOvr>
</p:sld>
</file>

<file path=ppt/theme/theme1.xml><?xml version="1.0" encoding="utf-8"?>
<a:theme xmlns:a="http://schemas.openxmlformats.org/drawingml/2006/main" name="WINL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Times New Roman"/>
        <a:ea typeface="宋体"/>
        <a:cs typeface=""/>
      </a:majorFont>
      <a:minorFont>
        <a:latin typeface="Calibri Light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46CF5738-1312-44DB-B61E-DA430872D151}" vid="{A56531C9-E0E4-4E01-A76C-C5253282543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WINLAB</Template>
  <TotalTime>214</TotalTime>
  <Words>347</Words>
  <Application>Microsoft Office PowerPoint</Application>
  <PresentationFormat>宽屏</PresentationFormat>
  <Paragraphs>146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WINLAB</vt:lpstr>
      <vt:lpstr>Demo: Lost and Found! Associating Target Persons in Camera Surveillance Footage with Smartphone Identifiers</vt:lpstr>
      <vt:lpstr> </vt:lpstr>
      <vt:lpstr>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Demo: Lost and Found! Associating Target Persons in Camera Surveillance Footage with Smartphone Identifiers</dc:title>
  <dc:creator>Hansi Liu</dc:creator>
  <cp:lastModifiedBy>Hansi Liu</cp:lastModifiedBy>
  <cp:revision>18</cp:revision>
  <dcterms:created xsi:type="dcterms:W3CDTF">2021-05-24T19:30:40Z</dcterms:created>
  <dcterms:modified xsi:type="dcterms:W3CDTF">2021-07-31T19:36:58Z</dcterms:modified>
</cp:coreProperties>
</file>