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6" r:id="rId2"/>
    <p:sldId id="258" r:id="rId3"/>
    <p:sldId id="267" r:id="rId4"/>
    <p:sldId id="277" r:id="rId5"/>
    <p:sldId id="268" r:id="rId6"/>
    <p:sldId id="260" r:id="rId7"/>
    <p:sldId id="262" r:id="rId8"/>
    <p:sldId id="279" r:id="rId9"/>
    <p:sldId id="263" r:id="rId10"/>
    <p:sldId id="269" r:id="rId11"/>
    <p:sldId id="264" r:id="rId12"/>
    <p:sldId id="273" r:id="rId13"/>
    <p:sldId id="270" r:id="rId14"/>
    <p:sldId id="265" r:id="rId15"/>
    <p:sldId id="275" r:id="rId16"/>
    <p:sldId id="266" r:id="rId17"/>
    <p:sldId id="271"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8" autoAdjust="0"/>
    <p:restoredTop sz="71589" autoAdjust="0"/>
  </p:normalViewPr>
  <p:slideViewPr>
    <p:cSldViewPr snapToGrid="0">
      <p:cViewPr varScale="1">
        <p:scale>
          <a:sx n="61" d="100"/>
          <a:sy n="61" d="100"/>
        </p:scale>
        <p:origin x="1430" y="58"/>
      </p:cViewPr>
      <p:guideLst/>
    </p:cSldViewPr>
  </p:slideViewPr>
  <p:notesTextViewPr>
    <p:cViewPr>
      <p:scale>
        <a:sx n="1" d="1"/>
        <a:sy n="1" d="1"/>
      </p:scale>
      <p:origin x="0" y="0"/>
    </p:cViewPr>
  </p:notesTextViewPr>
  <p:notesViewPr>
    <p:cSldViewPr snapToGrid="0">
      <p:cViewPr varScale="1">
        <p:scale>
          <a:sx n="65" d="100"/>
          <a:sy n="65" d="100"/>
        </p:scale>
        <p:origin x="3154"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FBE9632-B56D-47FF-9130-FC101EEC63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a:extLst>
              <a:ext uri="{FF2B5EF4-FFF2-40B4-BE49-F238E27FC236}">
                <a16:creationId xmlns:a16="http://schemas.microsoft.com/office/drawing/2014/main" id="{AB99364E-780A-40B2-8F5F-D1718469A0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C1501D-9BCB-4093-B3D6-A46C505B4965}" type="datetimeFigureOut">
              <a:rPr lang="en-US" smtClean="0"/>
              <a:t>9/30/2019</a:t>
            </a:fld>
            <a:endParaRPr lang="en-US"/>
          </a:p>
        </p:txBody>
      </p:sp>
      <p:sp>
        <p:nvSpPr>
          <p:cNvPr id="4" name="页脚占位符 3">
            <a:extLst>
              <a:ext uri="{FF2B5EF4-FFF2-40B4-BE49-F238E27FC236}">
                <a16:creationId xmlns:a16="http://schemas.microsoft.com/office/drawing/2014/main" id="{EC8AD281-7738-46B9-8CD0-DF81A3AF4F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a:extLst>
              <a:ext uri="{FF2B5EF4-FFF2-40B4-BE49-F238E27FC236}">
                <a16:creationId xmlns:a16="http://schemas.microsoft.com/office/drawing/2014/main" id="{5315EE16-A358-4A70-8CA5-2BA8D18EB3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A89573-95FC-418A-AF09-5F063C966A9B}" type="slidenum">
              <a:rPr lang="en-US" smtClean="0"/>
              <a:t>‹#›</a:t>
            </a:fld>
            <a:endParaRPr lang="en-US"/>
          </a:p>
        </p:txBody>
      </p:sp>
    </p:spTree>
    <p:extLst>
      <p:ext uri="{BB962C8B-B14F-4D97-AF65-F5344CB8AC3E}">
        <p14:creationId xmlns:p14="http://schemas.microsoft.com/office/powerpoint/2010/main" val="254927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A4A6C-C396-4378-BA2E-9355362F847A}" type="datetimeFigureOut">
              <a:rPr lang="en-US" smtClean="0"/>
              <a:t>9/30/2019</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29FCE-D06F-4D07-9DB2-59B1B147EFF5}" type="slidenum">
              <a:rPr lang="en-US" smtClean="0"/>
              <a:t>‹#›</a:t>
            </a:fld>
            <a:endParaRPr lang="en-US"/>
          </a:p>
        </p:txBody>
      </p:sp>
    </p:spTree>
    <p:extLst>
      <p:ext uri="{BB962C8B-B14F-4D97-AF65-F5344CB8AC3E}">
        <p14:creationId xmlns:p14="http://schemas.microsoft.com/office/powerpoint/2010/main" val="428080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Hello everyone, thanks for having me here. </a:t>
            </a:r>
          </a:p>
          <a:p>
            <a:endParaRPr lang="en-US" dirty="0"/>
          </a:p>
          <a:p>
            <a:r>
              <a:rPr lang="en-US" dirty="0"/>
              <a:t>My talk today is about sharing views for connected vehicle systems and exploring its accuracy and bandwidth trade-offs</a:t>
            </a:r>
          </a:p>
        </p:txBody>
      </p:sp>
      <p:sp>
        <p:nvSpPr>
          <p:cNvPr id="4" name="灯片编号占位符 3"/>
          <p:cNvSpPr>
            <a:spLocks noGrp="1"/>
          </p:cNvSpPr>
          <p:nvPr>
            <p:ph type="sldNum" sz="quarter" idx="5"/>
          </p:nvPr>
        </p:nvSpPr>
        <p:spPr/>
        <p:txBody>
          <a:bodyPr/>
          <a:lstStyle/>
          <a:p>
            <a:fld id="{0C729FCE-D06F-4D07-9DB2-59B1B147EFF5}" type="slidenum">
              <a:rPr lang="en-US" smtClean="0"/>
              <a:t>1</a:t>
            </a:fld>
            <a:endParaRPr lang="en-US"/>
          </a:p>
        </p:txBody>
      </p:sp>
    </p:spTree>
    <p:extLst>
      <p:ext uri="{BB962C8B-B14F-4D97-AF65-F5344CB8AC3E}">
        <p14:creationId xmlns:p14="http://schemas.microsoft.com/office/powerpoint/2010/main" val="2500879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 next question is what are those edge scores</a:t>
            </a:r>
          </a:p>
          <a:p>
            <a:endParaRPr lang="en-US" dirty="0"/>
          </a:p>
          <a:p>
            <a:r>
              <a:rPr lang="en-US" dirty="0"/>
              <a:t>The edge scores are computed using different features of the detected vehicles</a:t>
            </a:r>
          </a:p>
          <a:p>
            <a:endParaRPr lang="en-US" dirty="0"/>
          </a:p>
          <a:p>
            <a:r>
              <a:rPr lang="en-US" dirty="0"/>
              <a:t>Spatial score: we convert two vehicles depth to the same coordinate system and compute their differences, the smaller the score is, the more likely the two cars are at the same place.</a:t>
            </a:r>
          </a:p>
          <a:p>
            <a:endParaRPr lang="en-US" dirty="0"/>
          </a:p>
          <a:p>
            <a:r>
              <a:rPr lang="en-US" dirty="0"/>
              <a:t>Color score: we extract color histogram for each vehicle using 24 bins, and compute the Euclidian distance between two normalized color histogram vector.</a:t>
            </a:r>
          </a:p>
          <a:p>
            <a:endParaRPr lang="en-US" dirty="0"/>
          </a:p>
          <a:p>
            <a:r>
              <a:rPr lang="en-US" dirty="0" err="1"/>
              <a:t>Keypoints</a:t>
            </a:r>
            <a:r>
              <a:rPr lang="en-US" dirty="0"/>
              <a:t>: we compute the average difference for all the </a:t>
            </a:r>
            <a:r>
              <a:rPr lang="en-US" dirty="0" err="1"/>
              <a:t>keypoint</a:t>
            </a:r>
            <a:r>
              <a:rPr lang="en-US" dirty="0"/>
              <a:t> matches from two detected vehicles.</a:t>
            </a:r>
          </a:p>
          <a:p>
            <a:r>
              <a:rPr lang="en-US" dirty="0"/>
              <a:t>Here SIFT and SURF are two methods that calculate distinctive features from images that allow reliable matching between different views of the same object or scene. </a:t>
            </a:r>
          </a:p>
          <a:p>
            <a:r>
              <a:rPr lang="en-US" dirty="0"/>
              <a:t>These descriptors are robust to scale variances, rotations, and illumination changes. </a:t>
            </a:r>
          </a:p>
          <a:p>
            <a:endParaRPr lang="en-US" dirty="0"/>
          </a:p>
          <a:p>
            <a:r>
              <a:rPr lang="en-US" dirty="0"/>
              <a:t>In the bipartite merging algorithm, we use different combinations of these scores.</a:t>
            </a:r>
          </a:p>
        </p:txBody>
      </p:sp>
      <p:sp>
        <p:nvSpPr>
          <p:cNvPr id="4" name="灯片编号占位符 3"/>
          <p:cNvSpPr>
            <a:spLocks noGrp="1"/>
          </p:cNvSpPr>
          <p:nvPr>
            <p:ph type="sldNum" sz="quarter" idx="5"/>
          </p:nvPr>
        </p:nvSpPr>
        <p:spPr/>
        <p:txBody>
          <a:bodyPr/>
          <a:lstStyle/>
          <a:p>
            <a:fld id="{0C729FCE-D06F-4D07-9DB2-59B1B147EFF5}" type="slidenum">
              <a:rPr lang="en-US" smtClean="0"/>
              <a:t>10</a:t>
            </a:fld>
            <a:endParaRPr lang="en-US"/>
          </a:p>
        </p:txBody>
      </p:sp>
    </p:spTree>
    <p:extLst>
      <p:ext uri="{BB962C8B-B14F-4D97-AF65-F5344CB8AC3E}">
        <p14:creationId xmlns:p14="http://schemas.microsoft.com/office/powerpoint/2010/main" val="379077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Next we discuss how features are transmitted in the experiments.</a:t>
            </a:r>
          </a:p>
          <a:p>
            <a:endParaRPr lang="en-US" dirty="0"/>
          </a:p>
          <a:p>
            <a:r>
              <a:rPr lang="en-US" dirty="0"/>
              <a:t>The diagram on the right depicts our experiment setups:</a:t>
            </a:r>
          </a:p>
          <a:p>
            <a:r>
              <a:rPr lang="en-US" dirty="0"/>
              <a:t>Two observing vehicles driving side by side at the normal speed on the high way, each equipped with GPS module, a camera, and a wireless router that runs on 802.11ac and The camera is recording each vehicle’s front view, while the information is being shared between two routers.</a:t>
            </a:r>
          </a:p>
          <a:p>
            <a:endParaRPr lang="en-US" dirty="0"/>
          </a:p>
          <a:p>
            <a:r>
              <a:rPr lang="en-US" dirty="0"/>
              <a:t>For time synchronization we use NTP,</a:t>
            </a:r>
          </a:p>
          <a:p>
            <a:endParaRPr lang="en-US" dirty="0"/>
          </a:p>
          <a:p>
            <a:r>
              <a:rPr lang="en-US" dirty="0"/>
              <a:t>In total we collect 2 hour video with around 2800 pairs of valid frames. There is Overall around 3.3G information exchanged.</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11</a:t>
            </a:fld>
            <a:endParaRPr lang="en-US"/>
          </a:p>
        </p:txBody>
      </p:sp>
    </p:spTree>
    <p:extLst>
      <p:ext uri="{BB962C8B-B14F-4D97-AF65-F5344CB8AC3E}">
        <p14:creationId xmlns:p14="http://schemas.microsoft.com/office/powerpoint/2010/main" val="1117254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For Transmission policy, we choose UDP since it doesn’t guarantee the transmission as in TCP. In our application each vehicle need to send the most updated messages to its peers, so the back and forth communications in TCP might delay the current message, thus not suitable in our application.</a:t>
            </a:r>
          </a:p>
          <a:p>
            <a:endParaRPr lang="en-US" dirty="0"/>
          </a:p>
          <a:p>
            <a:r>
              <a:rPr lang="en-US" dirty="0"/>
              <a:t>UDP buffer limit: 65535 bit ( or 64 Kilobytes)</a:t>
            </a:r>
          </a:p>
          <a:p>
            <a:endParaRPr lang="en-US" dirty="0"/>
          </a:p>
          <a:p>
            <a:r>
              <a:rPr lang="en-US" dirty="0"/>
              <a:t>Two types of packet format:</a:t>
            </a:r>
          </a:p>
          <a:p>
            <a:r>
              <a:rPr lang="en-US" dirty="0"/>
              <a:t>Depth is just a floating point number, color histogram is a 24x1 floating point vector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light weight but important, as they are essential for vehicle verification between two views, so we send them twice during each transmission</a:t>
            </a:r>
          </a:p>
          <a:p>
            <a:endParaRPr lang="en-US" dirty="0"/>
          </a:p>
          <a:p>
            <a:endParaRPr lang="en-US" dirty="0"/>
          </a:p>
          <a:p>
            <a:r>
              <a:rPr lang="en-US" dirty="0"/>
              <a:t>For each detected vehicle patch in a video frame, we split the whole SIFT/SURF descriptors (which is Nx128 for SIFT and Nx64 for SURF) into batches, each batch contains 1 SIFT or 2 SURF </a:t>
            </a:r>
            <a:r>
              <a:rPr lang="en-US" dirty="0" err="1"/>
              <a:t>keypoint</a:t>
            </a:r>
            <a:r>
              <a:rPr lang="en-US" dirty="0"/>
              <a:t> descriptors. We transmit these batches along with the batch 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heavy weight and less important, so we only transmit once.</a:t>
            </a:r>
          </a:p>
          <a:p>
            <a:endParaRPr lang="en-US" dirty="0"/>
          </a:p>
          <a:p>
            <a:endParaRPr lang="en-US" dirty="0"/>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12</a:t>
            </a:fld>
            <a:endParaRPr lang="en-US"/>
          </a:p>
        </p:txBody>
      </p:sp>
    </p:spTree>
    <p:extLst>
      <p:ext uri="{BB962C8B-B14F-4D97-AF65-F5344CB8AC3E}">
        <p14:creationId xmlns:p14="http://schemas.microsoft.com/office/powerpoint/2010/main" val="2674095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show the merging results, it’s necessary to first define some 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Merging accuracy:</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What is true positive: two detected vehicle should be merged is merged as one during association.</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compute </a:t>
            </a:r>
            <a:r>
              <a:rPr lang="en-US" dirty="0" err="1"/>
              <a:t>tpr</a:t>
            </a:r>
            <a:r>
              <a:rPr lang="en-US" dirty="0"/>
              <a:t>, </a:t>
            </a:r>
            <a:r>
              <a:rPr lang="en-US" dirty="0" err="1"/>
              <a:t>fpr</a:t>
            </a:r>
            <a:r>
              <a:rPr lang="en-US" dirty="0"/>
              <a:t>, </a:t>
            </a:r>
            <a:r>
              <a:rPr lang="en-US" dirty="0" err="1"/>
              <a:t>tnr</a:t>
            </a:r>
            <a:r>
              <a:rPr lang="en-US" dirty="0"/>
              <a:t> and </a:t>
            </a:r>
            <a:r>
              <a:rPr lang="en-US" dirty="0" err="1"/>
              <a:t>fnr</a:t>
            </a:r>
            <a:r>
              <a:rPr lang="en-US" dirty="0"/>
              <a:t> using  predictions provided by pruned bipartite graph and ground truth that we manually labeled offline. to compute Precision, recall and F-scores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(Precision = TP/TP+FP), (Recall = TP/TP+FN), F1 Score = 2*(Recall * Precision) / (Recall + Precision)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100" dirty="0"/>
              <a:t>Some transmission metrics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100" dirty="0"/>
              <a:t>Average transmitted </a:t>
            </a:r>
            <a:r>
              <a:rPr lang="en-US" sz="1100" dirty="0" err="1"/>
              <a:t>datasize</a:t>
            </a:r>
            <a:r>
              <a:rPr lang="en-US" sz="1100" dirty="0"/>
              <a:t>: the average transmitted data size transmitted per video frame, which contains multiple bounding boxes.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100" dirty="0"/>
              <a:t>Latency: the duration from the time a video frame is grabbed by the camera till all necessary information is received by the receiver side so that the merging process can start.</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100" dirty="0"/>
              <a:t>Packet error rate: the ratio of the number of dropped packets to the total number of transmitted packets of a certain type of feature combination</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13</a:t>
            </a:fld>
            <a:endParaRPr lang="en-US"/>
          </a:p>
        </p:txBody>
      </p:sp>
    </p:spTree>
    <p:extLst>
      <p:ext uri="{BB962C8B-B14F-4D97-AF65-F5344CB8AC3E}">
        <p14:creationId xmlns:p14="http://schemas.microsoft.com/office/powerpoint/2010/main" val="3302967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its time to show the accuracy and bandwidth trade offs</a:t>
            </a:r>
          </a:p>
          <a:p>
            <a:r>
              <a:rPr lang="en-US" dirty="0"/>
              <a:t>Let’s first focus on accuracy first</a:t>
            </a:r>
          </a:p>
          <a:p>
            <a:r>
              <a:rPr lang="en-US" dirty="0"/>
              <a:t>The figure on the left presents precision, recall, and F-scores for 4 merging policies in which different combinations of features that are used to compute the edge scores in the bipartite graph.</a:t>
            </a:r>
          </a:p>
          <a:p>
            <a:endParaRPr lang="en-US" dirty="0"/>
          </a:p>
          <a:p>
            <a:r>
              <a:rPr lang="en-US" dirty="0"/>
              <a:t>The best accuracy comes with </a:t>
            </a:r>
            <a:r>
              <a:rPr lang="en-US" dirty="0" err="1"/>
              <a:t>depth+colorHist+surf</a:t>
            </a:r>
            <a:r>
              <a:rPr lang="en-US" dirty="0"/>
              <a:t>, which is 0.88 in terms of f-score</a:t>
            </a:r>
          </a:p>
          <a:p>
            <a:endParaRPr lang="en-US" dirty="0"/>
          </a:p>
          <a:p>
            <a:r>
              <a:rPr lang="en-US" dirty="0"/>
              <a:t>We notice that in general the performance of the merging algorithm improves as we incorporate more fine-grained descriptors to compute edge scores.</a:t>
            </a:r>
          </a:p>
          <a:p>
            <a:r>
              <a:rPr lang="en-US" dirty="0"/>
              <a:t>Naturally, the merging accuracy improves as the description of a vehicle becomes more comprehensive and robust as more information is taken into account. But the improvement in terms of accuracy is only marginal.</a:t>
            </a:r>
          </a:p>
          <a:p>
            <a:r>
              <a:rPr lang="en-US" dirty="0"/>
              <a:t>(also notice, the last combination, (</a:t>
            </a:r>
            <a:r>
              <a:rPr lang="en-US" dirty="0" err="1"/>
              <a:t>depth+chist+sift</a:t>
            </a:r>
            <a:r>
              <a:rPr lang="en-US" dirty="0"/>
              <a:t>) gives us slightly worse performance.)</a:t>
            </a:r>
          </a:p>
          <a:p>
            <a:endParaRPr lang="en-US" dirty="0"/>
          </a:p>
          <a:p>
            <a:r>
              <a:rPr lang="en-US" dirty="0"/>
              <a:t>We are also interested how much information is shared to achieve such accuracy. The figure on the right presents the average transmitted data size for a video frame. </a:t>
            </a:r>
          </a:p>
          <a:p>
            <a:r>
              <a:rPr lang="en-US" dirty="0"/>
              <a:t>We can see that the first two combinations uses much less data size. (around hundreds of bytes) While the SURF and SIFT features consumes significantly more bandwidth(average of more than 10k bytes) during transmission.</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14</a:t>
            </a:fld>
            <a:endParaRPr lang="en-US"/>
          </a:p>
        </p:txBody>
      </p:sp>
    </p:spTree>
    <p:extLst>
      <p:ext uri="{BB962C8B-B14F-4D97-AF65-F5344CB8AC3E}">
        <p14:creationId xmlns:p14="http://schemas.microsoft.com/office/powerpoint/2010/main" val="1033899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we show a merging example. Here are the two front views from two observing vehicle, and their individual topology</a:t>
            </a:r>
          </a:p>
          <a:p>
            <a:endParaRPr lang="en-US" dirty="0"/>
          </a:p>
          <a:p>
            <a:r>
              <a:rPr lang="en-US" dirty="0"/>
              <a:t>First we merge the two views using depth </a:t>
            </a:r>
            <a:r>
              <a:rPr lang="en-US" dirty="0" err="1"/>
              <a:t>socre</a:t>
            </a:r>
            <a:r>
              <a:rPr lang="en-US" dirty="0"/>
              <a:t> only, (show animation)</a:t>
            </a:r>
          </a:p>
          <a:p>
            <a:r>
              <a:rPr lang="en-US" dirty="0"/>
              <a:t>We found that 3-6 is falsely matched</a:t>
            </a:r>
            <a:br>
              <a:rPr lang="en-US" dirty="0"/>
            </a:br>
            <a:endParaRPr lang="en-US" dirty="0"/>
          </a:p>
          <a:p>
            <a:r>
              <a:rPr lang="en-US" dirty="0"/>
              <a:t>Then let’s use depth, color histogram and SURF score(Show </a:t>
            </a:r>
            <a:r>
              <a:rPr lang="en-US" dirty="0" err="1"/>
              <a:t>anumation</a:t>
            </a:r>
            <a:r>
              <a:rPr lang="en-US" dirty="0"/>
              <a:t>)</a:t>
            </a:r>
          </a:p>
          <a:p>
            <a:r>
              <a:rPr lang="en-US" dirty="0"/>
              <a:t>This time we got correctly associate every pair of vehicles.</a:t>
            </a:r>
          </a:p>
          <a:p>
            <a:endParaRPr lang="en-US" dirty="0"/>
          </a:p>
          <a:p>
            <a:r>
              <a:rPr lang="en-US" dirty="0"/>
              <a:t>Using the correct association, we are able to construct the merged topology as shown here(show animation)</a:t>
            </a:r>
          </a:p>
        </p:txBody>
      </p:sp>
      <p:sp>
        <p:nvSpPr>
          <p:cNvPr id="4" name="灯片编号占位符 3"/>
          <p:cNvSpPr>
            <a:spLocks noGrp="1"/>
          </p:cNvSpPr>
          <p:nvPr>
            <p:ph type="sldNum" sz="quarter" idx="5"/>
          </p:nvPr>
        </p:nvSpPr>
        <p:spPr/>
        <p:txBody>
          <a:bodyPr/>
          <a:lstStyle/>
          <a:p>
            <a:fld id="{0C729FCE-D06F-4D07-9DB2-59B1B147EFF5}" type="slidenum">
              <a:rPr lang="en-US" smtClean="0"/>
              <a:t>15</a:t>
            </a:fld>
            <a:endParaRPr lang="en-US"/>
          </a:p>
        </p:txBody>
      </p:sp>
    </p:spTree>
    <p:extLst>
      <p:ext uri="{BB962C8B-B14F-4D97-AF65-F5344CB8AC3E}">
        <p14:creationId xmlns:p14="http://schemas.microsoft.com/office/powerpoint/2010/main" val="186292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we also care about other statistics such as latency and packet error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Recall latency</a:t>
            </a:r>
            <a:r>
              <a:rPr lang="en-US" sz="1200" dirty="0"/>
              <a:t>: the duration from the time a video frame is grabbed by the camera till all necessary information is received by the receiver side so that the merging process can start.</a:t>
            </a:r>
            <a:endParaRPr lang="en-US" dirty="0"/>
          </a:p>
          <a:p>
            <a:r>
              <a:rPr lang="en-US" dirty="0"/>
              <a:t>We also observe that the more comprehensive the criterion is, the higher the latency becomes. </a:t>
            </a:r>
          </a:p>
          <a:p>
            <a:r>
              <a:rPr lang="en-US" dirty="0"/>
              <a:t>The baseline latency is shown in blue for each bar, which consists of image processing time including vehicle detection using YOLO, estimating depth value according to the bounding box coordinates as well as computing SIFT/SURF descriptors for that bounding box patch.</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is packet error rate: </a:t>
            </a:r>
            <a:r>
              <a:rPr lang="en-US" sz="1200" dirty="0"/>
              <a:t>the ratio of the number of dropped packets to the total number of transmitted packets of a certain type of feature combination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observe that since surf and sift packets are more bandwidth consuming, those packets are more easily to be dropped during the transmission.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Recall that SIFT/SURF features only offer slightly better accuracy, the transmission analysis here gives us an insight that maybe SURF/SIFT features does not provide a big win in terms of accuracy-bandwidth trade off.</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16</a:t>
            </a:fld>
            <a:endParaRPr lang="en-US"/>
          </a:p>
        </p:txBody>
      </p:sp>
    </p:spTree>
    <p:extLst>
      <p:ext uri="{BB962C8B-B14F-4D97-AF65-F5344CB8AC3E}">
        <p14:creationId xmlns:p14="http://schemas.microsoft.com/office/powerpoint/2010/main" val="689999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time for wrap-up.</a:t>
            </a:r>
          </a:p>
          <a:p>
            <a:r>
              <a:rPr lang="en-US" dirty="0"/>
              <a:t>There are several limitation of our work.</a:t>
            </a:r>
          </a:p>
          <a:p>
            <a:r>
              <a:rPr lang="en-US" dirty="0"/>
              <a:t>1. The bipartite algorithm may still give us false positives, especially when there are no overlaps between two views, (the algorithm will always try to find a matching) Thus, an extension of our work is need to further explore more features as well as further prune the bipartite graph to filter out those false positives</a:t>
            </a:r>
          </a:p>
          <a:p>
            <a:r>
              <a:rPr lang="en-US" dirty="0"/>
              <a:t>2. Also, more complex experiment environment with different traffic density and other traffic participants (not limited to vehicles) are worth exploring</a:t>
            </a:r>
          </a:p>
          <a:p>
            <a:endParaRPr lang="en-US" dirty="0"/>
          </a:p>
          <a:p>
            <a:r>
              <a:rPr lang="en-US" dirty="0"/>
              <a:t>To conclude our work. </a:t>
            </a:r>
          </a:p>
          <a:p>
            <a:pPr marL="228600" indent="-228600">
              <a:buAutoNum type="arabicPeriod"/>
            </a:pPr>
            <a:r>
              <a:rPr lang="en-US" dirty="0"/>
              <a:t>Our system and bipartite merging algorithm adapts well to different combinations of features and provide an opportunity to explore accuracy and bandwidth tradeoff for connected vehicles.</a:t>
            </a:r>
          </a:p>
          <a:p>
            <a:pPr marL="228600" indent="-228600">
              <a:buAutoNum type="arabicPeriod"/>
            </a:pPr>
            <a:r>
              <a:rPr lang="en-US" dirty="0"/>
              <a:t>Richer descriptors only offer marginal accuracy improvements</a:t>
            </a:r>
          </a:p>
          <a:p>
            <a:pPr marL="228600" indent="-228600">
              <a:buAutoNum type="arabicPeriod"/>
            </a:pPr>
            <a:r>
              <a:rPr lang="en-US" dirty="0"/>
              <a:t>More compact descriptors such as depth and color histogram turn out to be preferable from a bandwidth-accuracy trade-off perspective.</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17</a:t>
            </a:fld>
            <a:endParaRPr lang="en-US"/>
          </a:p>
        </p:txBody>
      </p:sp>
    </p:spTree>
    <p:extLst>
      <p:ext uri="{BB962C8B-B14F-4D97-AF65-F5344CB8AC3E}">
        <p14:creationId xmlns:p14="http://schemas.microsoft.com/office/powerpoint/2010/main" val="3055560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Questions?</a:t>
            </a:r>
          </a:p>
        </p:txBody>
      </p:sp>
      <p:sp>
        <p:nvSpPr>
          <p:cNvPr id="4" name="灯片编号占位符 3"/>
          <p:cNvSpPr>
            <a:spLocks noGrp="1"/>
          </p:cNvSpPr>
          <p:nvPr>
            <p:ph type="sldNum" sz="quarter" idx="5"/>
          </p:nvPr>
        </p:nvSpPr>
        <p:spPr/>
        <p:txBody>
          <a:bodyPr/>
          <a:lstStyle/>
          <a:p>
            <a:fld id="{0C729FCE-D06F-4D07-9DB2-59B1B147EFF5}" type="slidenum">
              <a:rPr lang="en-US" smtClean="0"/>
              <a:t>18</a:t>
            </a:fld>
            <a:endParaRPr lang="en-US"/>
          </a:p>
        </p:txBody>
      </p:sp>
    </p:spTree>
    <p:extLst>
      <p:ext uri="{BB962C8B-B14F-4D97-AF65-F5344CB8AC3E}">
        <p14:creationId xmlns:p14="http://schemas.microsoft.com/office/powerpoint/2010/main" val="1609541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These days, A smart vehicle is equipped with various sensors to be aware of the surroundings, (Only one sentence)</a:t>
            </a:r>
          </a:p>
          <a:p>
            <a:endParaRPr lang="en-US" dirty="0"/>
          </a:p>
          <a:p>
            <a:r>
              <a:rPr lang="en-US" dirty="0"/>
              <a:t>Although these sensors allow certain level of situation awareness, each individual vehicle’s sensing range is limited, which poses hazards on safety driving environments.</a:t>
            </a:r>
          </a:p>
          <a:p>
            <a:endParaRPr lang="en-US" dirty="0"/>
          </a:p>
          <a:p>
            <a:r>
              <a:rPr lang="en-US" dirty="0"/>
              <a:t>Animation example</a:t>
            </a:r>
          </a:p>
          <a:p>
            <a:endParaRPr lang="en-US" dirty="0"/>
          </a:p>
          <a:p>
            <a:r>
              <a:rPr lang="en-US" dirty="0"/>
              <a:t>How to prevent such hazards? –one solution is to share perceptions between vehicles</a:t>
            </a:r>
          </a:p>
          <a:p>
            <a:endParaRPr lang="en-US" dirty="0"/>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2</a:t>
            </a:fld>
            <a:endParaRPr lang="en-US"/>
          </a:p>
        </p:txBody>
      </p:sp>
    </p:spTree>
    <p:extLst>
      <p:ext uri="{BB962C8B-B14F-4D97-AF65-F5344CB8AC3E}">
        <p14:creationId xmlns:p14="http://schemas.microsoft.com/office/powerpoint/2010/main" val="350470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Recently there are numbers of works that focus on sharing information for connected vehicle systems. (don’t say ”perception sharing”)</a:t>
            </a:r>
          </a:p>
          <a:p>
            <a:r>
              <a:rPr lang="en-US" dirty="0"/>
              <a:t>The main goal of these works is to share each participating vehicle’s information with each other so that everyone has a better understanding of the surrounding environment.</a:t>
            </a:r>
          </a:p>
          <a:p>
            <a:endParaRPr lang="en-US" dirty="0"/>
          </a:p>
          <a:p>
            <a:r>
              <a:rPr lang="en-US" dirty="0"/>
              <a:t>We categorize these works into two categories.</a:t>
            </a:r>
          </a:p>
          <a:p>
            <a:pPr marL="228600" indent="-228600">
              <a:buAutoNum type="arabicPeriod"/>
            </a:pPr>
            <a:r>
              <a:rPr lang="en-US" dirty="0"/>
              <a:t>DSRC based sharing: in which only the vehicle’s own information is being shared</a:t>
            </a:r>
          </a:p>
          <a:p>
            <a:pPr marL="228600" indent="-228600">
              <a:buAutoNum type="arabicPeriod"/>
            </a:pPr>
            <a:r>
              <a:rPr lang="en-US" dirty="0"/>
              <a:t>Sensor sharing: in this category, not only each vehicle’s own information, but also the surrounding information is being shared</a:t>
            </a:r>
          </a:p>
        </p:txBody>
      </p:sp>
      <p:sp>
        <p:nvSpPr>
          <p:cNvPr id="4" name="灯片编号占位符 3"/>
          <p:cNvSpPr>
            <a:spLocks noGrp="1"/>
          </p:cNvSpPr>
          <p:nvPr>
            <p:ph type="sldNum" sz="quarter" idx="5"/>
          </p:nvPr>
        </p:nvSpPr>
        <p:spPr/>
        <p:txBody>
          <a:bodyPr/>
          <a:lstStyle/>
          <a:p>
            <a:fld id="{0C729FCE-D06F-4D07-9DB2-59B1B147EFF5}" type="slidenum">
              <a:rPr lang="en-US" smtClean="0"/>
              <a:t>3</a:t>
            </a:fld>
            <a:endParaRPr lang="en-US"/>
          </a:p>
        </p:txBody>
      </p:sp>
    </p:spTree>
    <p:extLst>
      <p:ext uri="{BB962C8B-B14F-4D97-AF65-F5344CB8AC3E}">
        <p14:creationId xmlns:p14="http://schemas.microsoft.com/office/powerpoint/2010/main" val="233699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 this work we are more interested in camera sensing and sharing, since camera is ubiquitous and usually don’t need a lot of special configurations.</a:t>
            </a:r>
          </a:p>
          <a:p>
            <a:endParaRPr lang="en-US" dirty="0"/>
          </a:p>
          <a:p>
            <a:r>
              <a:rPr lang="en-US" dirty="0"/>
              <a:t>The basic idea of sharing and merging is as follows:</a:t>
            </a:r>
          </a:p>
          <a:p>
            <a:r>
              <a:rPr lang="en-US" dirty="0"/>
              <a:t>(Show animation)</a:t>
            </a:r>
          </a:p>
          <a:p>
            <a:endParaRPr lang="en-US" dirty="0"/>
          </a:p>
          <a:p>
            <a:r>
              <a:rPr lang="en-US" dirty="0"/>
              <a:t>During the merging step it’s important to identify whether two vehicles are the same or not. This is usually an verification or association task.</a:t>
            </a:r>
          </a:p>
          <a:p>
            <a:endParaRPr lang="en-US" dirty="0"/>
          </a:p>
          <a:p>
            <a:r>
              <a:rPr lang="en-US" dirty="0"/>
              <a:t>After correct merging, a global view is construct and the field of view for each vehicle is expanded.</a:t>
            </a:r>
          </a:p>
        </p:txBody>
      </p:sp>
      <p:sp>
        <p:nvSpPr>
          <p:cNvPr id="4" name="灯片编号占位符 3"/>
          <p:cNvSpPr>
            <a:spLocks noGrp="1"/>
          </p:cNvSpPr>
          <p:nvPr>
            <p:ph type="sldNum" sz="quarter" idx="5"/>
          </p:nvPr>
        </p:nvSpPr>
        <p:spPr/>
        <p:txBody>
          <a:bodyPr/>
          <a:lstStyle/>
          <a:p>
            <a:fld id="{0C729FCE-D06F-4D07-9DB2-59B1B147EFF5}" type="slidenum">
              <a:rPr lang="en-US" smtClean="0"/>
              <a:t>4</a:t>
            </a:fld>
            <a:endParaRPr lang="en-US"/>
          </a:p>
        </p:txBody>
      </p:sp>
    </p:spTree>
    <p:extLst>
      <p:ext uri="{BB962C8B-B14F-4D97-AF65-F5344CB8AC3E}">
        <p14:creationId xmlns:p14="http://schemas.microsoft.com/office/powerpoint/2010/main" val="2208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As we have mentioned in the previous slide, correct merging is critical and essential for constructing a correct global topology. So naturally,  we care about this merging accuracy and we ask ourselves how can we ensure accurate merging?</a:t>
            </a:r>
          </a:p>
          <a:p>
            <a:endParaRPr lang="en-US" dirty="0"/>
          </a:p>
          <a:p>
            <a:r>
              <a:rPr lang="en-US" dirty="0"/>
              <a:t>Intuitively, the more information we share, the more accurate the merging decision will be. (we anticipate more information will be more helpful)</a:t>
            </a:r>
          </a:p>
          <a:p>
            <a:endParaRPr lang="en-US" dirty="0"/>
          </a:p>
          <a:p>
            <a:r>
              <a:rPr lang="en-US" dirty="0"/>
              <a:t>At the same time, we also wish to lower the transmission latency and drop rate, as well as save bandwidth while we are sharing these information. So we might not want share too much information which may be redundant.</a:t>
            </a:r>
          </a:p>
          <a:p>
            <a:endParaRPr lang="en-US" dirty="0"/>
          </a:p>
          <a:p>
            <a:r>
              <a:rPr lang="en-US" dirty="0"/>
              <a:t>Question: (show animation here)</a:t>
            </a:r>
          </a:p>
        </p:txBody>
      </p:sp>
      <p:sp>
        <p:nvSpPr>
          <p:cNvPr id="4" name="灯片编号占位符 3"/>
          <p:cNvSpPr>
            <a:spLocks noGrp="1"/>
          </p:cNvSpPr>
          <p:nvPr>
            <p:ph type="sldNum" sz="quarter" idx="5"/>
          </p:nvPr>
        </p:nvSpPr>
        <p:spPr/>
        <p:txBody>
          <a:bodyPr/>
          <a:lstStyle/>
          <a:p>
            <a:fld id="{0C729FCE-D06F-4D07-9DB2-59B1B147EFF5}" type="slidenum">
              <a:rPr lang="en-US" smtClean="0"/>
              <a:t>5</a:t>
            </a:fld>
            <a:endParaRPr lang="en-US"/>
          </a:p>
        </p:txBody>
      </p:sp>
    </p:spTree>
    <p:extLst>
      <p:ext uri="{BB962C8B-B14F-4D97-AF65-F5344CB8AC3E}">
        <p14:creationId xmlns:p14="http://schemas.microsoft.com/office/powerpoint/2010/main" val="414096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 this work, we explore the design space of a perception sharing system by proposing a pipeline as shown here.</a:t>
            </a:r>
          </a:p>
          <a:p>
            <a:endParaRPr lang="en-US" dirty="0"/>
          </a:p>
          <a:p>
            <a:r>
              <a:rPr lang="en-US" dirty="0"/>
              <a:t>The system has three major components: Perception Generation, Perception Sharing and Topology Fusion.</a:t>
            </a:r>
          </a:p>
          <a:p>
            <a:endParaRPr lang="en-US" dirty="0"/>
          </a:p>
          <a:p>
            <a:r>
              <a:rPr lang="en-US" dirty="0"/>
              <a:t>In Perception Generation: we first detect the vehicles for individual views, and we extract various kinds of features for the detected vehicles.</a:t>
            </a:r>
          </a:p>
          <a:p>
            <a:endParaRPr lang="en-US" dirty="0"/>
          </a:p>
          <a:p>
            <a:r>
              <a:rPr lang="en-US" dirty="0"/>
              <a:t>Then in the perception sharing component we share these features via wireless network to allow these information to be merged and fused at one end, which comes to the third component: Topology fusion.</a:t>
            </a:r>
          </a:p>
          <a:p>
            <a:endParaRPr lang="en-US" dirty="0"/>
          </a:p>
          <a:p>
            <a:r>
              <a:rPr lang="en-US" dirty="0"/>
              <a:t>In the topology fusion component, we proposed a bipartite merging algorithm that associate vehicles from two views.</a:t>
            </a:r>
          </a:p>
          <a:p>
            <a:r>
              <a:rPr lang="en-US" dirty="0"/>
              <a:t>One advantage of this bipartite merging algorithm is that it supports various feature representations to be the edge scores here, which represents the similarity between two vehicles. And this score can also be computed by different combinations of features.</a:t>
            </a:r>
          </a:p>
          <a:p>
            <a:r>
              <a:rPr lang="en-US" dirty="0"/>
              <a:t>Another advantage of this bipartite merging algorithm is that it allows us to explore the accuracy-bandwidth trade-off, to find out what information shall be shared to achieve accurate and efficient merging.</a:t>
            </a:r>
          </a:p>
        </p:txBody>
      </p:sp>
      <p:sp>
        <p:nvSpPr>
          <p:cNvPr id="4" name="灯片编号占位符 3"/>
          <p:cNvSpPr>
            <a:spLocks noGrp="1"/>
          </p:cNvSpPr>
          <p:nvPr>
            <p:ph type="sldNum" sz="quarter" idx="5"/>
          </p:nvPr>
        </p:nvSpPr>
        <p:spPr/>
        <p:txBody>
          <a:bodyPr/>
          <a:lstStyle/>
          <a:p>
            <a:fld id="{0C729FCE-D06F-4D07-9DB2-59B1B147EFF5}" type="slidenum">
              <a:rPr lang="en-US" smtClean="0"/>
              <a:t>6</a:t>
            </a:fld>
            <a:endParaRPr lang="en-US"/>
          </a:p>
        </p:txBody>
      </p:sp>
    </p:spTree>
    <p:extLst>
      <p:ext uri="{BB962C8B-B14F-4D97-AF65-F5344CB8AC3E}">
        <p14:creationId xmlns:p14="http://schemas.microsoft.com/office/powerpoint/2010/main" val="43348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let’s discuss the system in detail, </a:t>
            </a:r>
          </a:p>
          <a:p>
            <a:r>
              <a:rPr lang="en-US" dirty="0"/>
              <a:t>The first component is perception generation</a:t>
            </a:r>
          </a:p>
          <a:p>
            <a:endParaRPr lang="en-US" dirty="0"/>
          </a:p>
          <a:p>
            <a:r>
              <a:rPr lang="en-US" dirty="0"/>
              <a:t>On the right there is a typical front view image of a vehicle driving on the road. </a:t>
            </a:r>
          </a:p>
          <a:p>
            <a:r>
              <a:rPr lang="en-US" dirty="0"/>
              <a:t>We first conduct vehicle detection using a pre-trained deep neural network called YOLO, which highlight each detected vehicle using a bounding box. We further assign an ID number to each bounding box.</a:t>
            </a:r>
          </a:p>
          <a:p>
            <a:endParaRPr lang="en-US" dirty="0"/>
          </a:p>
          <a:p>
            <a:r>
              <a:rPr lang="en-US" dirty="0"/>
              <a:t>Then we determine each vehicle’s lane position by referring to the distance between the bounding box corner and the lane marker.(Show animation)</a:t>
            </a:r>
          </a:p>
          <a:p>
            <a:r>
              <a:rPr lang="en-US" dirty="0"/>
              <a:t>Here we choose the threshold to be 1/3 of the bounding box width. If the distance is smaller than this threshold, then the vehicle is in the first left/right lane, if it’s larger than this threshold then the vehicle is in the second left/right lane or further. </a:t>
            </a:r>
          </a:p>
        </p:txBody>
      </p:sp>
      <p:sp>
        <p:nvSpPr>
          <p:cNvPr id="4" name="灯片编号占位符 3"/>
          <p:cNvSpPr>
            <a:spLocks noGrp="1"/>
          </p:cNvSpPr>
          <p:nvPr>
            <p:ph type="sldNum" sz="quarter" idx="5"/>
          </p:nvPr>
        </p:nvSpPr>
        <p:spPr/>
        <p:txBody>
          <a:bodyPr/>
          <a:lstStyle/>
          <a:p>
            <a:fld id="{0C729FCE-D06F-4D07-9DB2-59B1B147EFF5}" type="slidenum">
              <a:rPr lang="en-US" smtClean="0"/>
              <a:t>7</a:t>
            </a:fld>
            <a:endParaRPr lang="en-US"/>
          </a:p>
        </p:txBody>
      </p:sp>
    </p:spTree>
    <p:extLst>
      <p:ext uri="{BB962C8B-B14F-4D97-AF65-F5344CB8AC3E}">
        <p14:creationId xmlns:p14="http://schemas.microsoft.com/office/powerpoint/2010/main" val="771128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Besides detecting vehicles for each view, we also estimated each vehicle’s longitudinal distance.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Assume the world coordinate system is coincident with camera’s coordinate system. Using camera projection geometry,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the lateral coordinates in pixel as well as lateral position in the real world coordinate to estimate a vehicle’s depth.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animation), as the diagram shows, we assume the observing vehicle and the detected vehicle is driving on the highway in a lane-keeping fashion,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lateral distance between them is approximately the lane width, as each vehicle intends to drive in the center of the lane.</a:t>
            </a:r>
          </a:p>
          <a:p>
            <a:endParaRPr lang="en-US" dirty="0"/>
          </a:p>
          <a:p>
            <a:r>
              <a:rPr lang="en-US" dirty="0"/>
              <a:t>Using this approximation, we able to estimate each detected vehicle’s depth.(Show formula)</a:t>
            </a:r>
          </a:p>
          <a:p>
            <a:endParaRPr lang="en-US" dirty="0"/>
          </a:p>
          <a:p>
            <a:r>
              <a:rPr lang="en-US" dirty="0"/>
              <a:t>Using each vehicle’s depth, and lane level position, we able to construct individual topology for each observing vehicle, (Show animation)</a:t>
            </a:r>
          </a:p>
        </p:txBody>
      </p:sp>
      <p:sp>
        <p:nvSpPr>
          <p:cNvPr id="4" name="灯片编号占位符 3"/>
          <p:cNvSpPr>
            <a:spLocks noGrp="1"/>
          </p:cNvSpPr>
          <p:nvPr>
            <p:ph type="sldNum" sz="quarter" idx="5"/>
          </p:nvPr>
        </p:nvSpPr>
        <p:spPr/>
        <p:txBody>
          <a:bodyPr/>
          <a:lstStyle/>
          <a:p>
            <a:fld id="{0C729FCE-D06F-4D07-9DB2-59B1B147EFF5}" type="slidenum">
              <a:rPr lang="en-US" smtClean="0"/>
              <a:t>8</a:t>
            </a:fld>
            <a:endParaRPr lang="en-US"/>
          </a:p>
        </p:txBody>
      </p:sp>
    </p:spTree>
    <p:extLst>
      <p:ext uri="{BB962C8B-B14F-4D97-AF65-F5344CB8AC3E}">
        <p14:creationId xmlns:p14="http://schemas.microsoft.com/office/powerpoint/2010/main" val="1096322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After individual topologies are constructed, we transfer the extracted features and merge two views in the Topology fusion component.</a:t>
            </a:r>
          </a:p>
          <a:p>
            <a:endParaRPr lang="en-US" dirty="0"/>
          </a:p>
          <a:p>
            <a:r>
              <a:rPr lang="en-US" dirty="0"/>
              <a:t>We proposed a bipartite merging algorithm to </a:t>
            </a:r>
            <a:r>
              <a:rPr lang="en-US"/>
              <a:t>do the job</a:t>
            </a:r>
            <a:endParaRPr lang="en-US" dirty="0"/>
          </a:p>
          <a:p>
            <a:endParaRPr lang="en-US" dirty="0"/>
          </a:p>
          <a:p>
            <a:r>
              <a:rPr lang="en-US" dirty="0"/>
              <a:t>as the bipartite graph shows, we are trying to find associations between vehicles from two views.</a:t>
            </a:r>
          </a:p>
          <a:p>
            <a:r>
              <a:rPr lang="en-US" dirty="0"/>
              <a:t>each node represents a detected vehicle, and different color denotes different views. </a:t>
            </a:r>
          </a:p>
          <a:p>
            <a:r>
              <a:rPr lang="en-US" dirty="0"/>
              <a:t>The edge scores describes two vehicles dissimilarity, the less the score is, the more similar they are.</a:t>
            </a:r>
          </a:p>
          <a:p>
            <a:endParaRPr lang="en-US" dirty="0"/>
          </a:p>
          <a:p>
            <a:r>
              <a:rPr lang="en-US" dirty="0"/>
              <a:t>This fully connected bipartite graph contains all the potential association pairs for all the detected vehicles in two views. We prune this bipartite graph such that it becomes an optimal matching that has minimum sum of scores (Show animation)</a:t>
            </a:r>
          </a:p>
          <a:p>
            <a:endParaRPr lang="en-US" dirty="0"/>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9</a:t>
            </a:fld>
            <a:endParaRPr lang="en-US"/>
          </a:p>
        </p:txBody>
      </p:sp>
    </p:spTree>
    <p:extLst>
      <p:ext uri="{BB962C8B-B14F-4D97-AF65-F5344CB8AC3E}">
        <p14:creationId xmlns:p14="http://schemas.microsoft.com/office/powerpoint/2010/main" val="3338927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41D76A-17DB-44EC-B519-66C37522128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副标题 2">
            <a:extLst>
              <a:ext uri="{FF2B5EF4-FFF2-40B4-BE49-F238E27FC236}">
                <a16:creationId xmlns:a16="http://schemas.microsoft.com/office/drawing/2014/main" id="{1A6DC0E8-72DC-49EB-B262-03F3DBCFA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7" name="日期占位符 6">
            <a:extLst>
              <a:ext uri="{FF2B5EF4-FFF2-40B4-BE49-F238E27FC236}">
                <a16:creationId xmlns:a16="http://schemas.microsoft.com/office/drawing/2014/main" id="{9CB34B1D-8C50-4983-A0C8-40FE8E151A20}"/>
              </a:ext>
            </a:extLst>
          </p:cNvPr>
          <p:cNvSpPr>
            <a:spLocks noGrp="1"/>
          </p:cNvSpPr>
          <p:nvPr>
            <p:ph type="dt" sz="half" idx="10"/>
          </p:nvPr>
        </p:nvSpPr>
        <p:spPr/>
        <p:txBody>
          <a:bodyPr/>
          <a:lstStyle/>
          <a:p>
            <a:fld id="{B3D86290-9BFE-4181-8B45-2C1483000067}" type="datetime1">
              <a:rPr lang="en-US" smtClean="0"/>
              <a:t>9/30/2019</a:t>
            </a:fld>
            <a:endParaRPr lang="en-US"/>
          </a:p>
        </p:txBody>
      </p:sp>
      <p:sp>
        <p:nvSpPr>
          <p:cNvPr id="8" name="页脚占位符 7">
            <a:extLst>
              <a:ext uri="{FF2B5EF4-FFF2-40B4-BE49-F238E27FC236}">
                <a16:creationId xmlns:a16="http://schemas.microsoft.com/office/drawing/2014/main" id="{F7CA2365-E098-4FC6-8866-BF8EB4A7756C}"/>
              </a:ext>
            </a:extLst>
          </p:cNvPr>
          <p:cNvSpPr>
            <a:spLocks noGrp="1"/>
          </p:cNvSpPr>
          <p:nvPr>
            <p:ph type="ftr" sz="quarter" idx="11"/>
          </p:nvPr>
        </p:nvSpPr>
        <p:spPr/>
        <p:txBody>
          <a:bodyPr/>
          <a:lstStyle/>
          <a:p>
            <a:r>
              <a:rPr lang="en-US"/>
              <a:t>Liu et al</a:t>
            </a:r>
            <a:endParaRPr lang="en-US" dirty="0"/>
          </a:p>
        </p:txBody>
      </p:sp>
      <p:sp>
        <p:nvSpPr>
          <p:cNvPr id="9" name="灯片编号占位符 8">
            <a:extLst>
              <a:ext uri="{FF2B5EF4-FFF2-40B4-BE49-F238E27FC236}">
                <a16:creationId xmlns:a16="http://schemas.microsoft.com/office/drawing/2014/main" id="{33D42DD8-7374-4449-8A1D-B7D0D6BE0D37}"/>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pPr/>
              <a:t>‹#›</a:t>
            </a:fld>
            <a:r>
              <a:rPr lang="en-US" dirty="0"/>
              <a:t>/18</a:t>
            </a:r>
          </a:p>
        </p:txBody>
      </p:sp>
    </p:spTree>
    <p:extLst>
      <p:ext uri="{BB962C8B-B14F-4D97-AF65-F5344CB8AC3E}">
        <p14:creationId xmlns:p14="http://schemas.microsoft.com/office/powerpoint/2010/main" val="156721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1F615-F439-4C1B-8627-5EA0601A3DD7}"/>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BC61D126-C053-4F52-BC40-FAA9313F56A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48DFDDC2-2930-49BB-BC5E-FAB0695325DC}"/>
              </a:ext>
            </a:extLst>
          </p:cNvPr>
          <p:cNvSpPr>
            <a:spLocks noGrp="1"/>
          </p:cNvSpPr>
          <p:nvPr>
            <p:ph type="dt" sz="half" idx="10"/>
          </p:nvPr>
        </p:nvSpPr>
        <p:spPr/>
        <p:txBody>
          <a:bodyPr/>
          <a:lstStyle/>
          <a:p>
            <a:fld id="{850263A4-88D0-4529-8F9D-15FB6937D3FF}" type="datetime1">
              <a:rPr lang="en-US" smtClean="0"/>
              <a:t>9/30/2019</a:t>
            </a:fld>
            <a:endParaRPr lang="en-US"/>
          </a:p>
        </p:txBody>
      </p:sp>
      <p:sp>
        <p:nvSpPr>
          <p:cNvPr id="5" name="页脚占位符 4">
            <a:extLst>
              <a:ext uri="{FF2B5EF4-FFF2-40B4-BE49-F238E27FC236}">
                <a16:creationId xmlns:a16="http://schemas.microsoft.com/office/drawing/2014/main" id="{3CE1AF18-E998-4ED4-9091-F3CB489632A8}"/>
              </a:ext>
            </a:extLst>
          </p:cNvPr>
          <p:cNvSpPr>
            <a:spLocks noGrp="1"/>
          </p:cNvSpPr>
          <p:nvPr>
            <p:ph type="ftr" sz="quarter" idx="11"/>
          </p:nvPr>
        </p:nvSpPr>
        <p:spPr/>
        <p:txBody>
          <a:bodyPr/>
          <a:lstStyle/>
          <a:p>
            <a:r>
              <a:rPr lang="en-US"/>
              <a:t>Liu et al</a:t>
            </a:r>
          </a:p>
        </p:txBody>
      </p:sp>
      <p:sp>
        <p:nvSpPr>
          <p:cNvPr id="6" name="灯片编号占位符 5">
            <a:extLst>
              <a:ext uri="{FF2B5EF4-FFF2-40B4-BE49-F238E27FC236}">
                <a16:creationId xmlns:a16="http://schemas.microsoft.com/office/drawing/2014/main" id="{7F3CF801-4ED6-4ED5-9E35-6DE023EDA676}"/>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211242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13A195-D98C-4D38-9E6E-FEEEB1B258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58BE114C-B794-43D9-9F93-F2EF567102D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006DF69F-81CA-4B27-A91F-05F872D57391}"/>
              </a:ext>
            </a:extLst>
          </p:cNvPr>
          <p:cNvSpPr>
            <a:spLocks noGrp="1"/>
          </p:cNvSpPr>
          <p:nvPr>
            <p:ph type="dt" sz="half" idx="10"/>
          </p:nvPr>
        </p:nvSpPr>
        <p:spPr/>
        <p:txBody>
          <a:bodyPr/>
          <a:lstStyle/>
          <a:p>
            <a:fld id="{927BDBDA-5DA9-4C93-B2EF-1DCB8FC2B445}" type="datetime1">
              <a:rPr lang="en-US" smtClean="0"/>
              <a:t>9/30/2019</a:t>
            </a:fld>
            <a:endParaRPr lang="en-US"/>
          </a:p>
        </p:txBody>
      </p:sp>
      <p:sp>
        <p:nvSpPr>
          <p:cNvPr id="5" name="页脚占位符 4">
            <a:extLst>
              <a:ext uri="{FF2B5EF4-FFF2-40B4-BE49-F238E27FC236}">
                <a16:creationId xmlns:a16="http://schemas.microsoft.com/office/drawing/2014/main" id="{96C1D22C-2751-4693-BFAE-95E65B39BF8D}"/>
              </a:ext>
            </a:extLst>
          </p:cNvPr>
          <p:cNvSpPr>
            <a:spLocks noGrp="1"/>
          </p:cNvSpPr>
          <p:nvPr>
            <p:ph type="ftr" sz="quarter" idx="11"/>
          </p:nvPr>
        </p:nvSpPr>
        <p:spPr/>
        <p:txBody>
          <a:bodyPr/>
          <a:lstStyle/>
          <a:p>
            <a:r>
              <a:rPr lang="en-US"/>
              <a:t>Liu et al</a:t>
            </a:r>
          </a:p>
        </p:txBody>
      </p:sp>
      <p:sp>
        <p:nvSpPr>
          <p:cNvPr id="6" name="灯片编号占位符 5">
            <a:extLst>
              <a:ext uri="{FF2B5EF4-FFF2-40B4-BE49-F238E27FC236}">
                <a16:creationId xmlns:a16="http://schemas.microsoft.com/office/drawing/2014/main" id="{A744C8DF-60BD-4B83-BE96-ADB1FDA6FB18}"/>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77712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6ECB13-EA90-4D95-814A-345DC77D22CE}"/>
              </a:ext>
            </a:extLst>
          </p:cNvPr>
          <p:cNvSpPr>
            <a:spLocks noGrp="1"/>
          </p:cNvSpPr>
          <p:nvPr>
            <p:ph type="title"/>
          </p:nvPr>
        </p:nvSpPr>
        <p:spPr/>
        <p:txBody>
          <a:bodyPr/>
          <a:lstStyle/>
          <a:p>
            <a:r>
              <a:rPr lang="zh-CN" altLang="en-US" dirty="0"/>
              <a:t>单击此处编辑母版标题样式</a:t>
            </a:r>
            <a:endParaRPr lang="en-US" dirty="0"/>
          </a:p>
        </p:txBody>
      </p:sp>
      <p:sp>
        <p:nvSpPr>
          <p:cNvPr id="3" name="内容占位符 2">
            <a:extLst>
              <a:ext uri="{FF2B5EF4-FFF2-40B4-BE49-F238E27FC236}">
                <a16:creationId xmlns:a16="http://schemas.microsoft.com/office/drawing/2014/main" id="{7CD354BD-5002-4AC2-BD9D-B23CA02DD9C3}"/>
              </a:ext>
            </a:extLst>
          </p:cNvPr>
          <p:cNvSpPr>
            <a:spLocks noGrp="1"/>
          </p:cNvSpPr>
          <p:nvPr>
            <p:ph idx="1"/>
          </p:nvPr>
        </p:nvSpPr>
        <p:spPr/>
        <p:txBody>
          <a:bodyPr/>
          <a:lstStyle>
            <a:lvl1pPr marL="228600" indent="-228600">
              <a:buFont typeface="Arial" panose="020B0604020202020204" pitchFamily="34" charset="0"/>
              <a:buChar char="•"/>
              <a:defRPr/>
            </a:lvl1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日期占位符 3">
            <a:extLst>
              <a:ext uri="{FF2B5EF4-FFF2-40B4-BE49-F238E27FC236}">
                <a16:creationId xmlns:a16="http://schemas.microsoft.com/office/drawing/2014/main" id="{964EAD18-3E1A-49EB-B918-1167393692A3}"/>
              </a:ext>
            </a:extLst>
          </p:cNvPr>
          <p:cNvSpPr>
            <a:spLocks noGrp="1"/>
          </p:cNvSpPr>
          <p:nvPr>
            <p:ph type="dt" sz="half" idx="10"/>
          </p:nvPr>
        </p:nvSpPr>
        <p:spPr/>
        <p:txBody>
          <a:bodyPr/>
          <a:lstStyle/>
          <a:p>
            <a:fld id="{3F18CEBD-A1CF-4324-9C7B-425F2587E220}" type="datetime1">
              <a:rPr lang="en-US" smtClean="0"/>
              <a:t>9/30/2019</a:t>
            </a:fld>
            <a:endParaRPr lang="en-US"/>
          </a:p>
        </p:txBody>
      </p:sp>
      <p:sp>
        <p:nvSpPr>
          <p:cNvPr id="5" name="页脚占位符 4">
            <a:extLst>
              <a:ext uri="{FF2B5EF4-FFF2-40B4-BE49-F238E27FC236}">
                <a16:creationId xmlns:a16="http://schemas.microsoft.com/office/drawing/2014/main" id="{FEDD82D5-E21A-411A-8382-7D90571A4569}"/>
              </a:ext>
            </a:extLst>
          </p:cNvPr>
          <p:cNvSpPr>
            <a:spLocks noGrp="1"/>
          </p:cNvSpPr>
          <p:nvPr>
            <p:ph type="ftr" sz="quarter" idx="11"/>
          </p:nvPr>
        </p:nvSpPr>
        <p:spPr/>
        <p:txBody>
          <a:bodyPr/>
          <a:lstStyle/>
          <a:p>
            <a:r>
              <a:rPr lang="en-US"/>
              <a:t>Liu et al</a:t>
            </a:r>
            <a:endParaRPr lang="en-US" dirty="0"/>
          </a:p>
        </p:txBody>
      </p:sp>
      <p:sp>
        <p:nvSpPr>
          <p:cNvPr id="6" name="灯片编号占位符 5">
            <a:extLst>
              <a:ext uri="{FF2B5EF4-FFF2-40B4-BE49-F238E27FC236}">
                <a16:creationId xmlns:a16="http://schemas.microsoft.com/office/drawing/2014/main" id="{0061805C-4565-46ED-AD65-2A590CE353EA}"/>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pPr/>
              <a:t>‹#›</a:t>
            </a:fld>
            <a:r>
              <a:rPr lang="en-US" dirty="0"/>
              <a:t>/18</a:t>
            </a:r>
          </a:p>
        </p:txBody>
      </p:sp>
    </p:spTree>
    <p:extLst>
      <p:ext uri="{BB962C8B-B14F-4D97-AF65-F5344CB8AC3E}">
        <p14:creationId xmlns:p14="http://schemas.microsoft.com/office/powerpoint/2010/main" val="375733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9257D2-E2E6-4BAE-834F-9719B85F01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5422A36C-6C02-4213-85EB-FD582D039D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1DF993F-C057-4BD2-9410-329042F94702}"/>
              </a:ext>
            </a:extLst>
          </p:cNvPr>
          <p:cNvSpPr>
            <a:spLocks noGrp="1"/>
          </p:cNvSpPr>
          <p:nvPr>
            <p:ph type="dt" sz="half" idx="10"/>
          </p:nvPr>
        </p:nvSpPr>
        <p:spPr/>
        <p:txBody>
          <a:bodyPr/>
          <a:lstStyle/>
          <a:p>
            <a:fld id="{B2B9390D-ED62-4285-8EEE-8E7F981A3AF0}" type="datetime1">
              <a:rPr lang="en-US" smtClean="0"/>
              <a:t>9/30/2019</a:t>
            </a:fld>
            <a:endParaRPr lang="en-US"/>
          </a:p>
        </p:txBody>
      </p:sp>
      <p:sp>
        <p:nvSpPr>
          <p:cNvPr id="5" name="页脚占位符 4">
            <a:extLst>
              <a:ext uri="{FF2B5EF4-FFF2-40B4-BE49-F238E27FC236}">
                <a16:creationId xmlns:a16="http://schemas.microsoft.com/office/drawing/2014/main" id="{39EC15F5-A606-47F0-A8C9-38DF69A402BA}"/>
              </a:ext>
            </a:extLst>
          </p:cNvPr>
          <p:cNvSpPr>
            <a:spLocks noGrp="1"/>
          </p:cNvSpPr>
          <p:nvPr>
            <p:ph type="ftr" sz="quarter" idx="11"/>
          </p:nvPr>
        </p:nvSpPr>
        <p:spPr/>
        <p:txBody>
          <a:bodyPr/>
          <a:lstStyle/>
          <a:p>
            <a:r>
              <a:rPr lang="en-US"/>
              <a:t>Liu et al</a:t>
            </a:r>
          </a:p>
        </p:txBody>
      </p:sp>
      <p:sp>
        <p:nvSpPr>
          <p:cNvPr id="6" name="灯片编号占位符 5">
            <a:extLst>
              <a:ext uri="{FF2B5EF4-FFF2-40B4-BE49-F238E27FC236}">
                <a16:creationId xmlns:a16="http://schemas.microsoft.com/office/drawing/2014/main" id="{A2E79B88-29DF-484A-AE14-D94E6BD98497}"/>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78538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91DC3-E57A-4C77-A04F-11AF1E9F5694}"/>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45B6C294-982A-4AF0-BA27-4D3F31AF5E2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a:ext uri="{FF2B5EF4-FFF2-40B4-BE49-F238E27FC236}">
                <a16:creationId xmlns:a16="http://schemas.microsoft.com/office/drawing/2014/main" id="{87D3D17B-119A-4863-B53A-518BF293E49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4">
            <a:extLst>
              <a:ext uri="{FF2B5EF4-FFF2-40B4-BE49-F238E27FC236}">
                <a16:creationId xmlns:a16="http://schemas.microsoft.com/office/drawing/2014/main" id="{7494024A-6F76-4FD9-8903-E2DF73223150}"/>
              </a:ext>
            </a:extLst>
          </p:cNvPr>
          <p:cNvSpPr>
            <a:spLocks noGrp="1"/>
          </p:cNvSpPr>
          <p:nvPr>
            <p:ph type="dt" sz="half" idx="10"/>
          </p:nvPr>
        </p:nvSpPr>
        <p:spPr/>
        <p:txBody>
          <a:bodyPr/>
          <a:lstStyle/>
          <a:p>
            <a:fld id="{EE39CB6D-4401-48A0-92BF-6F16AF7B8EC2}" type="datetime1">
              <a:rPr lang="en-US" smtClean="0"/>
              <a:t>9/30/2019</a:t>
            </a:fld>
            <a:endParaRPr lang="en-US"/>
          </a:p>
        </p:txBody>
      </p:sp>
      <p:sp>
        <p:nvSpPr>
          <p:cNvPr id="6" name="页脚占位符 5">
            <a:extLst>
              <a:ext uri="{FF2B5EF4-FFF2-40B4-BE49-F238E27FC236}">
                <a16:creationId xmlns:a16="http://schemas.microsoft.com/office/drawing/2014/main" id="{5E3A569D-F255-476F-BD53-A7D2B95AD0E7}"/>
              </a:ext>
            </a:extLst>
          </p:cNvPr>
          <p:cNvSpPr>
            <a:spLocks noGrp="1"/>
          </p:cNvSpPr>
          <p:nvPr>
            <p:ph type="ftr" sz="quarter" idx="11"/>
          </p:nvPr>
        </p:nvSpPr>
        <p:spPr/>
        <p:txBody>
          <a:bodyPr/>
          <a:lstStyle/>
          <a:p>
            <a:r>
              <a:rPr lang="en-US"/>
              <a:t>Liu et al</a:t>
            </a:r>
          </a:p>
        </p:txBody>
      </p:sp>
      <p:sp>
        <p:nvSpPr>
          <p:cNvPr id="7" name="灯片编号占位符 6">
            <a:extLst>
              <a:ext uri="{FF2B5EF4-FFF2-40B4-BE49-F238E27FC236}">
                <a16:creationId xmlns:a16="http://schemas.microsoft.com/office/drawing/2014/main" id="{80814181-6CD3-4DB4-8484-4CDF3C48F026}"/>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119457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8BF565-FDAD-4855-8227-43EF8226ED2A}"/>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9CD83EC6-3D02-4C48-A6C9-6E6FD0796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B16EF2-CBE2-4309-BC48-AEE7A8EA3B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a:ext uri="{FF2B5EF4-FFF2-40B4-BE49-F238E27FC236}">
                <a16:creationId xmlns:a16="http://schemas.microsoft.com/office/drawing/2014/main" id="{D4900CE1-D750-4877-BEC8-35D58E96CD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5671138-3603-4613-92B5-8C09284C4BD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6">
            <a:extLst>
              <a:ext uri="{FF2B5EF4-FFF2-40B4-BE49-F238E27FC236}">
                <a16:creationId xmlns:a16="http://schemas.microsoft.com/office/drawing/2014/main" id="{FA8DF50E-4971-473F-B595-8D40B40419D0}"/>
              </a:ext>
            </a:extLst>
          </p:cNvPr>
          <p:cNvSpPr>
            <a:spLocks noGrp="1"/>
          </p:cNvSpPr>
          <p:nvPr>
            <p:ph type="dt" sz="half" idx="10"/>
          </p:nvPr>
        </p:nvSpPr>
        <p:spPr/>
        <p:txBody>
          <a:bodyPr/>
          <a:lstStyle/>
          <a:p>
            <a:fld id="{5033BC9A-473E-4603-AC44-482FFB323DF4}" type="datetime1">
              <a:rPr lang="en-US" smtClean="0"/>
              <a:t>9/30/2019</a:t>
            </a:fld>
            <a:endParaRPr lang="en-US"/>
          </a:p>
        </p:txBody>
      </p:sp>
      <p:sp>
        <p:nvSpPr>
          <p:cNvPr id="8" name="页脚占位符 7">
            <a:extLst>
              <a:ext uri="{FF2B5EF4-FFF2-40B4-BE49-F238E27FC236}">
                <a16:creationId xmlns:a16="http://schemas.microsoft.com/office/drawing/2014/main" id="{B0C288A5-C743-4B9D-963B-B8B5905D9705}"/>
              </a:ext>
            </a:extLst>
          </p:cNvPr>
          <p:cNvSpPr>
            <a:spLocks noGrp="1"/>
          </p:cNvSpPr>
          <p:nvPr>
            <p:ph type="ftr" sz="quarter" idx="11"/>
          </p:nvPr>
        </p:nvSpPr>
        <p:spPr/>
        <p:txBody>
          <a:bodyPr/>
          <a:lstStyle/>
          <a:p>
            <a:r>
              <a:rPr lang="en-US"/>
              <a:t>Liu et al</a:t>
            </a:r>
          </a:p>
        </p:txBody>
      </p:sp>
      <p:sp>
        <p:nvSpPr>
          <p:cNvPr id="9" name="灯片编号占位符 8">
            <a:extLst>
              <a:ext uri="{FF2B5EF4-FFF2-40B4-BE49-F238E27FC236}">
                <a16:creationId xmlns:a16="http://schemas.microsoft.com/office/drawing/2014/main" id="{8A49C884-2950-4E69-9B5F-D7F278C3AA77}"/>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309953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011C60-2A3C-4262-95D0-DD965968B446}"/>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451BC3AA-27D6-45C2-BF01-0ECC9EA23FB4}"/>
              </a:ext>
            </a:extLst>
          </p:cNvPr>
          <p:cNvSpPr>
            <a:spLocks noGrp="1"/>
          </p:cNvSpPr>
          <p:nvPr>
            <p:ph type="dt" sz="half" idx="10"/>
          </p:nvPr>
        </p:nvSpPr>
        <p:spPr/>
        <p:txBody>
          <a:bodyPr/>
          <a:lstStyle/>
          <a:p>
            <a:fld id="{0E9F7E36-38AF-4FD0-BACB-F194E62485A5}" type="datetime1">
              <a:rPr lang="en-US" smtClean="0"/>
              <a:t>9/30/2019</a:t>
            </a:fld>
            <a:endParaRPr lang="en-US"/>
          </a:p>
        </p:txBody>
      </p:sp>
      <p:sp>
        <p:nvSpPr>
          <p:cNvPr id="4" name="页脚占位符 3">
            <a:extLst>
              <a:ext uri="{FF2B5EF4-FFF2-40B4-BE49-F238E27FC236}">
                <a16:creationId xmlns:a16="http://schemas.microsoft.com/office/drawing/2014/main" id="{AC129244-26E5-4610-B2E3-E06A6CEEE711}"/>
              </a:ext>
            </a:extLst>
          </p:cNvPr>
          <p:cNvSpPr>
            <a:spLocks noGrp="1"/>
          </p:cNvSpPr>
          <p:nvPr>
            <p:ph type="ftr" sz="quarter" idx="11"/>
          </p:nvPr>
        </p:nvSpPr>
        <p:spPr/>
        <p:txBody>
          <a:bodyPr/>
          <a:lstStyle/>
          <a:p>
            <a:r>
              <a:rPr lang="en-US"/>
              <a:t>Liu et al</a:t>
            </a:r>
          </a:p>
        </p:txBody>
      </p:sp>
      <p:sp>
        <p:nvSpPr>
          <p:cNvPr id="5" name="灯片编号占位符 4">
            <a:extLst>
              <a:ext uri="{FF2B5EF4-FFF2-40B4-BE49-F238E27FC236}">
                <a16:creationId xmlns:a16="http://schemas.microsoft.com/office/drawing/2014/main" id="{F38C1563-55B8-4131-A15B-712A43F670AA}"/>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3623053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55144EC-7ECA-4E15-8D10-C7A1A3E4E1FE}"/>
              </a:ext>
            </a:extLst>
          </p:cNvPr>
          <p:cNvSpPr>
            <a:spLocks noGrp="1"/>
          </p:cNvSpPr>
          <p:nvPr>
            <p:ph type="dt" sz="half" idx="10"/>
          </p:nvPr>
        </p:nvSpPr>
        <p:spPr/>
        <p:txBody>
          <a:bodyPr/>
          <a:lstStyle/>
          <a:p>
            <a:fld id="{8DF9754F-01F7-420B-A2BC-927890E65475}" type="datetime1">
              <a:rPr lang="en-US" smtClean="0"/>
              <a:t>9/30/2019</a:t>
            </a:fld>
            <a:endParaRPr lang="en-US"/>
          </a:p>
        </p:txBody>
      </p:sp>
      <p:sp>
        <p:nvSpPr>
          <p:cNvPr id="3" name="页脚占位符 2">
            <a:extLst>
              <a:ext uri="{FF2B5EF4-FFF2-40B4-BE49-F238E27FC236}">
                <a16:creationId xmlns:a16="http://schemas.microsoft.com/office/drawing/2014/main" id="{09978B57-BA02-4F6C-9FE9-BF916929BF9F}"/>
              </a:ext>
            </a:extLst>
          </p:cNvPr>
          <p:cNvSpPr>
            <a:spLocks noGrp="1"/>
          </p:cNvSpPr>
          <p:nvPr>
            <p:ph type="ftr" sz="quarter" idx="11"/>
          </p:nvPr>
        </p:nvSpPr>
        <p:spPr/>
        <p:txBody>
          <a:bodyPr/>
          <a:lstStyle/>
          <a:p>
            <a:r>
              <a:rPr lang="en-US"/>
              <a:t>Liu et al</a:t>
            </a:r>
          </a:p>
        </p:txBody>
      </p:sp>
      <p:sp>
        <p:nvSpPr>
          <p:cNvPr id="4" name="灯片编号占位符 3">
            <a:extLst>
              <a:ext uri="{FF2B5EF4-FFF2-40B4-BE49-F238E27FC236}">
                <a16:creationId xmlns:a16="http://schemas.microsoft.com/office/drawing/2014/main" id="{08062675-E6A6-4ADD-8623-010DAD013182}"/>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68250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BCFA3B-5C11-4881-AE91-BDEA4D1FD1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22D0D52B-93D8-4114-9BFA-E5A92DBE8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a:ext uri="{FF2B5EF4-FFF2-40B4-BE49-F238E27FC236}">
                <a16:creationId xmlns:a16="http://schemas.microsoft.com/office/drawing/2014/main" id="{838E72F0-BF77-471E-9826-DCFB94321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7B678B9-637F-476E-9443-E535127676EC}"/>
              </a:ext>
            </a:extLst>
          </p:cNvPr>
          <p:cNvSpPr>
            <a:spLocks noGrp="1"/>
          </p:cNvSpPr>
          <p:nvPr>
            <p:ph type="dt" sz="half" idx="10"/>
          </p:nvPr>
        </p:nvSpPr>
        <p:spPr/>
        <p:txBody>
          <a:bodyPr/>
          <a:lstStyle/>
          <a:p>
            <a:fld id="{700E21D2-F7BB-4A30-B8D1-E66AB9B7A553}" type="datetime1">
              <a:rPr lang="en-US" smtClean="0"/>
              <a:t>9/30/2019</a:t>
            </a:fld>
            <a:endParaRPr lang="en-US"/>
          </a:p>
        </p:txBody>
      </p:sp>
      <p:sp>
        <p:nvSpPr>
          <p:cNvPr id="6" name="页脚占位符 5">
            <a:extLst>
              <a:ext uri="{FF2B5EF4-FFF2-40B4-BE49-F238E27FC236}">
                <a16:creationId xmlns:a16="http://schemas.microsoft.com/office/drawing/2014/main" id="{0B865ADF-607A-4084-9E52-F4350268DA57}"/>
              </a:ext>
            </a:extLst>
          </p:cNvPr>
          <p:cNvSpPr>
            <a:spLocks noGrp="1"/>
          </p:cNvSpPr>
          <p:nvPr>
            <p:ph type="ftr" sz="quarter" idx="11"/>
          </p:nvPr>
        </p:nvSpPr>
        <p:spPr/>
        <p:txBody>
          <a:bodyPr/>
          <a:lstStyle/>
          <a:p>
            <a:r>
              <a:rPr lang="en-US"/>
              <a:t>Liu et al</a:t>
            </a:r>
          </a:p>
        </p:txBody>
      </p:sp>
      <p:sp>
        <p:nvSpPr>
          <p:cNvPr id="7" name="灯片编号占位符 6">
            <a:extLst>
              <a:ext uri="{FF2B5EF4-FFF2-40B4-BE49-F238E27FC236}">
                <a16:creationId xmlns:a16="http://schemas.microsoft.com/office/drawing/2014/main" id="{2AC13314-E679-4501-8EA6-0DBE6CE8D080}"/>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413683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6F3E8-29F7-4AB1-A3D1-0ABBAF23CF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BDEF9E60-DD0B-47FE-884F-74B0999506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F755A6A9-0D66-4E2C-B81D-2B9D71B01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A2A22C-0578-4F80-8648-D9B38264CEB3}"/>
              </a:ext>
            </a:extLst>
          </p:cNvPr>
          <p:cNvSpPr>
            <a:spLocks noGrp="1"/>
          </p:cNvSpPr>
          <p:nvPr>
            <p:ph type="dt" sz="half" idx="10"/>
          </p:nvPr>
        </p:nvSpPr>
        <p:spPr/>
        <p:txBody>
          <a:bodyPr/>
          <a:lstStyle/>
          <a:p>
            <a:fld id="{CD528C0D-2E08-4342-992D-7F8A58626219}" type="datetime1">
              <a:rPr lang="en-US" smtClean="0"/>
              <a:t>9/30/2019</a:t>
            </a:fld>
            <a:endParaRPr lang="en-US"/>
          </a:p>
        </p:txBody>
      </p:sp>
      <p:sp>
        <p:nvSpPr>
          <p:cNvPr id="6" name="页脚占位符 5">
            <a:extLst>
              <a:ext uri="{FF2B5EF4-FFF2-40B4-BE49-F238E27FC236}">
                <a16:creationId xmlns:a16="http://schemas.microsoft.com/office/drawing/2014/main" id="{4E459D63-BFB1-4A9F-BD5F-98F31130AD76}"/>
              </a:ext>
            </a:extLst>
          </p:cNvPr>
          <p:cNvSpPr>
            <a:spLocks noGrp="1"/>
          </p:cNvSpPr>
          <p:nvPr>
            <p:ph type="ftr" sz="quarter" idx="11"/>
          </p:nvPr>
        </p:nvSpPr>
        <p:spPr/>
        <p:txBody>
          <a:bodyPr/>
          <a:lstStyle/>
          <a:p>
            <a:r>
              <a:rPr lang="en-US"/>
              <a:t>Liu et al</a:t>
            </a:r>
          </a:p>
        </p:txBody>
      </p:sp>
      <p:sp>
        <p:nvSpPr>
          <p:cNvPr id="7" name="灯片编号占位符 6">
            <a:extLst>
              <a:ext uri="{FF2B5EF4-FFF2-40B4-BE49-F238E27FC236}">
                <a16:creationId xmlns:a16="http://schemas.microsoft.com/office/drawing/2014/main" id="{C9C89E45-41E3-4FC2-9FE0-26076A4EBB81}"/>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91044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C93A7-DA3B-43C5-9553-3299D39005D7}"/>
              </a:ext>
            </a:extLst>
          </p:cNvPr>
          <p:cNvSpPr>
            <a:spLocks noGrp="1"/>
          </p:cNvSpPr>
          <p:nvPr>
            <p:ph type="title"/>
          </p:nvPr>
        </p:nvSpPr>
        <p:spPr>
          <a:xfrm>
            <a:off x="838200" y="558523"/>
            <a:ext cx="10515600" cy="877551"/>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文本占位符 2">
            <a:extLst>
              <a:ext uri="{FF2B5EF4-FFF2-40B4-BE49-F238E27FC236}">
                <a16:creationId xmlns:a16="http://schemas.microsoft.com/office/drawing/2014/main" id="{FE877F54-7425-432F-B847-0B4FB441678C}"/>
              </a:ext>
            </a:extLst>
          </p:cNvPr>
          <p:cNvSpPr>
            <a:spLocks noGrp="1"/>
          </p:cNvSpPr>
          <p:nvPr>
            <p:ph type="body" idx="1"/>
          </p:nvPr>
        </p:nvSpPr>
        <p:spPr>
          <a:xfrm>
            <a:off x="838200" y="1601406"/>
            <a:ext cx="10515600" cy="457555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日期占位符 3">
            <a:extLst>
              <a:ext uri="{FF2B5EF4-FFF2-40B4-BE49-F238E27FC236}">
                <a16:creationId xmlns:a16="http://schemas.microsoft.com/office/drawing/2014/main" id="{A9FBF6E9-9EEC-425F-AFE4-7AA958B9A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31EE6-1413-4B19-94DB-D45124AE1F69}" type="datetime1">
              <a:rPr lang="en-US" smtClean="0"/>
              <a:t>9/30/2019</a:t>
            </a:fld>
            <a:endParaRPr lang="en-US"/>
          </a:p>
        </p:txBody>
      </p:sp>
      <p:sp>
        <p:nvSpPr>
          <p:cNvPr id="5" name="页脚占位符 4">
            <a:extLst>
              <a:ext uri="{FF2B5EF4-FFF2-40B4-BE49-F238E27FC236}">
                <a16:creationId xmlns:a16="http://schemas.microsoft.com/office/drawing/2014/main" id="{22D2ED46-AFCF-4499-A416-A0B0DD6FF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Liu et al</a:t>
            </a:r>
            <a:endParaRPr lang="en-US" dirty="0"/>
          </a:p>
        </p:txBody>
      </p:sp>
      <p:pic>
        <p:nvPicPr>
          <p:cNvPr id="8" name="图片 7">
            <a:extLst>
              <a:ext uri="{FF2B5EF4-FFF2-40B4-BE49-F238E27FC236}">
                <a16:creationId xmlns:a16="http://schemas.microsoft.com/office/drawing/2014/main" id="{EA451CAA-F0B0-4F08-9115-4DE1717E38A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7688" y="108965"/>
            <a:ext cx="1267343" cy="449558"/>
          </a:xfrm>
          <a:prstGeom prst="rect">
            <a:avLst/>
          </a:prstGeom>
        </p:spPr>
      </p:pic>
      <p:pic>
        <p:nvPicPr>
          <p:cNvPr id="11" name="图片 10">
            <a:extLst>
              <a:ext uri="{FF2B5EF4-FFF2-40B4-BE49-F238E27FC236}">
                <a16:creationId xmlns:a16="http://schemas.microsoft.com/office/drawing/2014/main" id="{F5E5DF5E-207B-4A48-BB19-763EEB50334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23230" y="168880"/>
            <a:ext cx="1871081" cy="224311"/>
          </a:xfrm>
          <a:prstGeom prst="rect">
            <a:avLst/>
          </a:prstGeom>
        </p:spPr>
      </p:pic>
      <p:sp>
        <p:nvSpPr>
          <p:cNvPr id="9" name="灯片编号占位符 8">
            <a:extLst>
              <a:ext uri="{FF2B5EF4-FFF2-40B4-BE49-F238E27FC236}">
                <a16:creationId xmlns:a16="http://schemas.microsoft.com/office/drawing/2014/main" id="{2493EFA5-8D9D-4807-9CE3-CB88188815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CA17B-95E0-4A41-B56F-DC2E735026D5}" type="slidenum">
              <a:rPr lang="en-US" smtClean="0"/>
              <a:pPr/>
              <a:t>‹#›</a:t>
            </a:fld>
            <a:r>
              <a:rPr lang="en-US" dirty="0"/>
              <a:t>/18</a:t>
            </a:r>
          </a:p>
        </p:txBody>
      </p:sp>
    </p:spTree>
    <p:extLst>
      <p:ext uri="{BB962C8B-B14F-4D97-AF65-F5344CB8AC3E}">
        <p14:creationId xmlns:p14="http://schemas.microsoft.com/office/powerpoint/2010/main" val="757551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0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hyperlink" Target="https://pixabay.com/en/car-vehicle-violet-purple-311712/" TargetMode="External"/><Relationship Id="rId4" Type="http://schemas.openxmlformats.org/officeDocument/2006/relationships/hyperlink" Target="http://itismymind.blogspot.com/2014_09_01_archive.html" TargetMode="Externa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ixabay.com/en/car-vehicle-violet-purple-311712/" TargetMode="External"/><Relationship Id="rId5" Type="http://schemas.openxmlformats.org/officeDocument/2006/relationships/image" Target="../media/image1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hyperlink" Target="https://pixabay.com/en/car-vehicle-violet-purple-311712/" TargetMode="External"/><Relationship Id="rId3" Type="http://schemas.openxmlformats.org/officeDocument/2006/relationships/image" Target="../media/image13.png"/><Relationship Id="rId7" Type="http://schemas.openxmlformats.org/officeDocument/2006/relationships/image" Target="../media/image180.png"/><Relationship Id="rId12" Type="http://schemas.openxmlformats.org/officeDocument/2006/relationships/image" Target="../media/image11.png"/><Relationship Id="rId17" Type="http://schemas.openxmlformats.org/officeDocument/2006/relationships/image" Target="../media/image20.pn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F22CDA-EEFE-4DD8-89C4-2BFD5DD2A422}"/>
              </a:ext>
            </a:extLst>
          </p:cNvPr>
          <p:cNvSpPr>
            <a:spLocks noGrp="1"/>
          </p:cNvSpPr>
          <p:nvPr>
            <p:ph type="ctrTitle"/>
          </p:nvPr>
        </p:nvSpPr>
        <p:spPr/>
        <p:txBody>
          <a:bodyPr>
            <a:normAutofit fontScale="90000"/>
          </a:bodyPr>
          <a:lstStyle/>
          <a:p>
            <a:r>
              <a:rPr lang="en-US" dirty="0" err="1"/>
              <a:t>FusionEye</a:t>
            </a:r>
            <a:r>
              <a:rPr lang="en-US" dirty="0"/>
              <a:t>: Perception Sharing for Connected Vehicles and its Bandwidth-Accuracy Trade-offs  </a:t>
            </a:r>
          </a:p>
        </p:txBody>
      </p:sp>
      <p:sp>
        <p:nvSpPr>
          <p:cNvPr id="3" name="副标题 2">
            <a:extLst>
              <a:ext uri="{FF2B5EF4-FFF2-40B4-BE49-F238E27FC236}">
                <a16:creationId xmlns:a16="http://schemas.microsoft.com/office/drawing/2014/main" id="{9336CFF7-BD6C-42A8-991D-0BDFE5D05C6C}"/>
              </a:ext>
            </a:extLst>
          </p:cNvPr>
          <p:cNvSpPr>
            <a:spLocks noGrp="1"/>
          </p:cNvSpPr>
          <p:nvPr>
            <p:ph type="subTitle" idx="1"/>
          </p:nvPr>
        </p:nvSpPr>
        <p:spPr>
          <a:xfrm>
            <a:off x="135526" y="4566331"/>
            <a:ext cx="11920947" cy="1822449"/>
          </a:xfrm>
        </p:spPr>
        <p:txBody>
          <a:bodyPr>
            <a:normAutofit/>
          </a:bodyPr>
          <a:lstStyle/>
          <a:p>
            <a:r>
              <a:rPr lang="en-US" b="1" dirty="0">
                <a:solidFill>
                  <a:schemeClr val="accent1">
                    <a:lumMod val="50000"/>
                  </a:schemeClr>
                </a:solidFill>
              </a:rPr>
              <a:t>Hansi Liu</a:t>
            </a:r>
            <a:r>
              <a:rPr lang="en-US" b="1" baseline="30000" dirty="0">
                <a:solidFill>
                  <a:schemeClr val="accent1">
                    <a:lumMod val="50000"/>
                  </a:schemeClr>
                </a:solidFill>
              </a:rPr>
              <a:t>*</a:t>
            </a:r>
            <a:r>
              <a:rPr lang="en-US" b="1" dirty="0"/>
              <a:t>, </a:t>
            </a:r>
            <a:r>
              <a:rPr lang="en-US" b="1" dirty="0" err="1"/>
              <a:t>Pengfei</a:t>
            </a:r>
            <a:r>
              <a:rPr lang="en-US" b="1" dirty="0"/>
              <a:t> Ren†, Shubham Jain‡, </a:t>
            </a:r>
            <a:r>
              <a:rPr lang="en-US" b="1" dirty="0" err="1"/>
              <a:t>Mohannad</a:t>
            </a:r>
            <a:r>
              <a:rPr lang="en-US" b="1" dirty="0"/>
              <a:t> Murad†, Marco </a:t>
            </a:r>
            <a:r>
              <a:rPr lang="en-US" b="1" dirty="0" err="1"/>
              <a:t>Gruteser</a:t>
            </a:r>
            <a:r>
              <a:rPr lang="en-US" b="1" baseline="30000" dirty="0"/>
              <a:t>*</a:t>
            </a:r>
            <a:r>
              <a:rPr lang="en-US" b="1" dirty="0"/>
              <a:t>, Fan Bai†</a:t>
            </a:r>
            <a:endParaRPr lang="en-US" b="1" baseline="30000" dirty="0"/>
          </a:p>
          <a:p>
            <a:endParaRPr lang="en-US" dirty="0"/>
          </a:p>
          <a:p>
            <a:r>
              <a:rPr lang="en-US" baseline="30000" dirty="0"/>
              <a:t>*</a:t>
            </a:r>
            <a:r>
              <a:rPr lang="en-US" dirty="0"/>
              <a:t>Rutgers University, †General Motors, ‡Old Dominion University</a:t>
            </a:r>
          </a:p>
        </p:txBody>
      </p:sp>
      <p:graphicFrame>
        <p:nvGraphicFramePr>
          <p:cNvPr id="4" name="对象 3">
            <a:extLst>
              <a:ext uri="{FF2B5EF4-FFF2-40B4-BE49-F238E27FC236}">
                <a16:creationId xmlns:a16="http://schemas.microsoft.com/office/drawing/2014/main" id="{68FF6A13-CC2D-4AFE-B432-54CA2E34DC40}"/>
              </a:ext>
            </a:extLst>
          </p:cNvPr>
          <p:cNvGraphicFramePr>
            <a:graphicFrameLocks noChangeAspect="1"/>
          </p:cNvGraphicFramePr>
          <p:nvPr>
            <p:extLst>
              <p:ext uri="{D42A27DB-BD31-4B8C-83A1-F6EECF244321}">
                <p14:modId xmlns:p14="http://schemas.microsoft.com/office/powerpoint/2010/main" val="1193573774"/>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207" name="PDF" r:id="rId4" imgW="0" imgH="0" progId="FoxitReader.Document">
                  <p:embed/>
                </p:oleObj>
              </mc:Choice>
              <mc:Fallback>
                <p:oleObj name="PDF" r:id="rId4" imgW="0" imgH="0" progId="FoxitReader.Document">
                  <p:embed/>
                  <p:pic>
                    <p:nvPicPr>
                      <p:cNvPr id="0" name=""/>
                      <p:cNvPicPr/>
                      <p:nvPr/>
                    </p:nvPicPr>
                    <p:blipFill/>
                    <p:spPr>
                      <a:xfrm>
                        <a:off x="2032000" y="719138"/>
                        <a:ext cx="8128000" cy="5418137"/>
                      </a:xfrm>
                      <a:prstGeom prst="rect">
                        <a:avLst/>
                      </a:prstGeom>
                    </p:spPr>
                  </p:pic>
                </p:oleObj>
              </mc:Fallback>
            </mc:AlternateContent>
          </a:graphicData>
        </a:graphic>
      </p:graphicFrame>
    </p:spTree>
    <p:extLst>
      <p:ext uri="{BB962C8B-B14F-4D97-AF65-F5344CB8AC3E}">
        <p14:creationId xmlns:p14="http://schemas.microsoft.com/office/powerpoint/2010/main" val="163870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20B5BD-C049-435B-AD98-47A47024472B}"/>
              </a:ext>
            </a:extLst>
          </p:cNvPr>
          <p:cNvSpPr>
            <a:spLocks noGrp="1"/>
          </p:cNvSpPr>
          <p:nvPr>
            <p:ph type="title"/>
          </p:nvPr>
        </p:nvSpPr>
        <p:spPr/>
        <p:txBody>
          <a:bodyPr>
            <a:normAutofit/>
          </a:bodyPr>
          <a:lstStyle/>
          <a:p>
            <a:r>
              <a:rPr lang="en-US" dirty="0"/>
              <a:t>What are the edge scores?</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3C2412A-5D70-4626-9DAE-1D37AA21C953}"/>
                  </a:ext>
                </a:extLst>
              </p:cNvPr>
              <p:cNvSpPr>
                <a:spLocks noGrp="1"/>
              </p:cNvSpPr>
              <p:nvPr>
                <p:ph idx="1"/>
              </p:nvPr>
            </p:nvSpPr>
            <p:spPr>
              <a:xfrm>
                <a:off x="838198" y="1601406"/>
                <a:ext cx="9103243" cy="4575557"/>
              </a:xfrm>
            </p:spPr>
            <p:txBody>
              <a:bodyPr>
                <a:normAutofit lnSpcReduction="10000"/>
              </a:bodyPr>
              <a:lstStyle/>
              <a:p>
                <a:r>
                  <a:rPr lang="en-US" dirty="0"/>
                  <a:t>Suppose car </a:t>
                </a:r>
                <a:r>
                  <a:rPr lang="en-US" i="1" dirty="0"/>
                  <a:t>A</a:t>
                </a:r>
                <a:r>
                  <a:rPr lang="en-US" dirty="0"/>
                  <a:t> detects vehicle </a:t>
                </a:r>
                <a:r>
                  <a:rPr lang="en-US" i="1" dirty="0"/>
                  <a:t>u</a:t>
                </a:r>
                <a:r>
                  <a:rPr lang="en-US" dirty="0"/>
                  <a:t>, car </a:t>
                </a:r>
                <a:r>
                  <a:rPr lang="en-US" i="1" dirty="0"/>
                  <a:t>B</a:t>
                </a:r>
                <a:r>
                  <a:rPr lang="en-US" dirty="0"/>
                  <a:t> detects vehicle </a:t>
                </a:r>
                <a:r>
                  <a:rPr lang="en-US" i="1" dirty="0"/>
                  <a:t>v</a:t>
                </a:r>
              </a:p>
              <a:p>
                <a:r>
                  <a:rPr lang="en-US" dirty="0"/>
                  <a:t>Scores to describe {</a:t>
                </a:r>
                <a:r>
                  <a:rPr lang="en-US" i="1" dirty="0"/>
                  <a:t>u, v</a:t>
                </a:r>
                <a:r>
                  <a:rPr lang="en-US" dirty="0"/>
                  <a:t>}’s</a:t>
                </a:r>
                <a:r>
                  <a:rPr lang="en-US" i="1" dirty="0"/>
                  <a:t> </a:t>
                </a:r>
                <a:r>
                  <a:rPr lang="en-US" dirty="0"/>
                  <a:t>dissimilarity</a:t>
                </a:r>
              </a:p>
              <a:p>
                <a:pPr lvl="1"/>
                <a:r>
                  <a:rPr lang="en-US" b="1" dirty="0"/>
                  <a:t>Spatial score</a:t>
                </a:r>
                <a:r>
                  <a:rPr lang="en-US" dirty="0"/>
                  <a:t>:	</a:t>
                </a:r>
                <a14:m>
                  <m:oMath xmlns:m="http://schemas.openxmlformats.org/officeDocument/2006/math">
                    <m:sSub>
                      <m:sSubPr>
                        <m:ctrlPr>
                          <a:rPr lang="en-US" i="1" smtClean="0">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𝑠</m:t>
                        </m:r>
                      </m:e>
                      <m:sub>
                        <m:r>
                          <a:rPr lang="en-US" i="1">
                            <a:solidFill>
                              <a:srgbClr val="002060"/>
                            </a:solidFill>
                            <a:latin typeface="Cambria Math" panose="02040503050406030204" pitchFamily="18" charset="0"/>
                          </a:rPr>
                          <m:t>𝑑𝑖𝑠𝑡</m:t>
                        </m:r>
                      </m:sub>
                    </m:sSub>
                    <m:r>
                      <a:rPr lang="en-US" i="1">
                        <a:solidFill>
                          <a:srgbClr val="002060"/>
                        </a:solidFill>
                        <a:latin typeface="Cambria Math" panose="02040503050406030204" pitchFamily="18" charset="0"/>
                      </a:rPr>
                      <m:t> =</m:t>
                    </m:r>
                    <m:r>
                      <a:rPr lang="en-US">
                        <a:solidFill>
                          <a:srgbClr val="002060"/>
                        </a:solidFill>
                        <a:latin typeface="Cambria Math" panose="02040503050406030204" pitchFamily="18" charset="0"/>
                      </a:rPr>
                      <m:t> </m:t>
                    </m:r>
                    <m:d>
                      <m:dPr>
                        <m:begChr m:val="|"/>
                        <m:endChr m:val="|"/>
                        <m:ctrlPr>
                          <a:rPr lang="en-US" i="1">
                            <a:solidFill>
                              <a:srgbClr val="002060"/>
                            </a:solidFill>
                            <a:latin typeface="Cambria Math" panose="02040503050406030204" pitchFamily="18" charset="0"/>
                          </a:rPr>
                        </m:ctrlPr>
                      </m:dPr>
                      <m:e>
                        <m:d>
                          <m:dPr>
                            <m:begChr m:val="|"/>
                            <m:endChr m:val="|"/>
                            <m:ctrlPr>
                              <a:rPr lang="en-US" i="1">
                                <a:solidFill>
                                  <a:srgbClr val="002060"/>
                                </a:solidFill>
                                <a:latin typeface="Cambria Math" panose="02040503050406030204" pitchFamily="18" charset="0"/>
                              </a:rPr>
                            </m:ctrlPr>
                          </m:dPr>
                          <m:e>
                            <m:r>
                              <a:rPr lang="en-US" i="1">
                                <a:solidFill>
                                  <a:srgbClr val="002060"/>
                                </a:solidFill>
                                <a:latin typeface="Cambria Math" panose="02040503050406030204" pitchFamily="18" charset="0"/>
                              </a:rPr>
                              <m:t>𝐷𝑒𝑝𝑡</m:t>
                            </m:r>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h</m:t>
                                </m:r>
                              </m:e>
                              <m:sub>
                                <m:r>
                                  <a:rPr lang="en-US" i="1">
                                    <a:solidFill>
                                      <a:srgbClr val="002060"/>
                                    </a:solidFill>
                                    <a:latin typeface="Cambria Math" panose="02040503050406030204" pitchFamily="18" charset="0"/>
                                  </a:rPr>
                                  <m:t>𝑢</m:t>
                                </m:r>
                              </m:sub>
                            </m:sSub>
                            <m:r>
                              <a:rPr lang="en-US" i="1">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𝐷𝑒𝑝𝑡</m:t>
                            </m:r>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h</m:t>
                                </m:r>
                              </m:e>
                              <m:sub>
                                <m:r>
                                  <a:rPr lang="en-US" i="1">
                                    <a:solidFill>
                                      <a:srgbClr val="002060"/>
                                    </a:solidFill>
                                    <a:latin typeface="Cambria Math" panose="02040503050406030204" pitchFamily="18" charset="0"/>
                                  </a:rPr>
                                  <m:t>𝑣</m:t>
                                </m:r>
                              </m:sub>
                            </m:sSub>
                          </m:e>
                        </m:d>
                        <m:r>
                          <a:rPr lang="en-US">
                            <a:solidFill>
                              <a:srgbClr val="002060"/>
                            </a:solidFill>
                            <a:latin typeface="Cambria Math" panose="02040503050406030204" pitchFamily="18" charset="0"/>
                          </a:rPr>
                          <m:t>−</m:t>
                        </m:r>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𝐷</m:t>
                            </m:r>
                          </m:e>
                          <m:sub>
                            <m:r>
                              <a:rPr lang="en-US" i="1">
                                <a:solidFill>
                                  <a:srgbClr val="002060"/>
                                </a:solidFill>
                                <a:latin typeface="Cambria Math" panose="02040503050406030204" pitchFamily="18" charset="0"/>
                              </a:rPr>
                              <m:t>𝐴𝐵</m:t>
                            </m:r>
                          </m:sub>
                        </m:sSub>
                        <m:r>
                          <a:rPr lang="en-US" i="1">
                            <a:solidFill>
                              <a:srgbClr val="002060"/>
                            </a:solidFill>
                            <a:latin typeface="Cambria Math" panose="02040503050406030204" pitchFamily="18" charset="0"/>
                          </a:rPr>
                          <m:t> </m:t>
                        </m:r>
                      </m:e>
                    </m:d>
                  </m:oMath>
                </a14:m>
                <a:endParaRPr lang="en-US" i="1" dirty="0">
                  <a:latin typeface="Cambria Math" panose="02040503050406030204" pitchFamily="18" charset="0"/>
                </a:endParaRPr>
              </a:p>
              <a:p>
                <a:pPr marL="457200" lvl="1" indent="0">
                  <a:buNone/>
                </a:pP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𝐴𝐵</m:t>
                        </m:r>
                      </m:sub>
                    </m:sSub>
                  </m:oMath>
                </a14:m>
                <a:r>
                  <a:rPr lang="en-US" dirty="0"/>
                  <a:t>: the longitudinal distance between Car A and Car B</a:t>
                </a:r>
              </a:p>
              <a:p>
                <a:pPr lvl="1"/>
                <a:endParaRPr lang="en-US" dirty="0"/>
              </a:p>
              <a:p>
                <a:pPr lvl="1"/>
                <a:r>
                  <a:rPr lang="en-US" b="1" dirty="0"/>
                  <a:t>Color score</a:t>
                </a:r>
                <a:r>
                  <a:rPr lang="en-US" dirty="0"/>
                  <a:t>: 	</a:t>
                </a:r>
                <a14:m>
                  <m:oMath xmlns:m="http://schemas.openxmlformats.org/officeDocument/2006/math">
                    <m:sSub>
                      <m:sSubPr>
                        <m:ctrlPr>
                          <a:rPr lang="en-US" i="1" smtClean="0">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𝑠</m:t>
                        </m:r>
                      </m:e>
                      <m:sub>
                        <m:r>
                          <a:rPr lang="en-US" b="0" i="1" smtClean="0">
                            <a:solidFill>
                              <a:srgbClr val="002060"/>
                            </a:solidFill>
                            <a:latin typeface="Cambria Math" panose="02040503050406030204" pitchFamily="18" charset="0"/>
                          </a:rPr>
                          <m:t>𝑐𝑜𝑙𝑜𝑟</m:t>
                        </m:r>
                      </m:sub>
                    </m:sSub>
                    <m:r>
                      <a:rPr lang="en-US" i="1">
                        <a:solidFill>
                          <a:srgbClr val="002060"/>
                        </a:solidFill>
                        <a:latin typeface="Cambria Math" panose="02040503050406030204" pitchFamily="18" charset="0"/>
                      </a:rPr>
                      <m:t> =</m:t>
                    </m:r>
                    <m:d>
                      <m:dPr>
                        <m:begChr m:val="‖"/>
                        <m:endChr m:val="‖"/>
                        <m:ctrlPr>
                          <a:rPr lang="en-US" i="1" dirty="0">
                            <a:solidFill>
                              <a:srgbClr val="002060"/>
                            </a:solidFill>
                            <a:latin typeface="Cambria Math" panose="02040503050406030204" pitchFamily="18" charset="0"/>
                          </a:rPr>
                        </m:ctrlPr>
                      </m:dPr>
                      <m:e>
                        <m:f>
                          <m:fPr>
                            <m:ctrlPr>
                              <a:rPr lang="en-US" i="1">
                                <a:solidFill>
                                  <a:srgbClr val="002060"/>
                                </a:solidFill>
                                <a:latin typeface="Cambria Math" panose="02040503050406030204" pitchFamily="18" charset="0"/>
                              </a:rPr>
                            </m:ctrlPr>
                          </m:fPr>
                          <m:num>
                            <m:sSub>
                              <m:sSubPr>
                                <m:ctrlPr>
                                  <a:rPr lang="en-US" b="1" i="1">
                                    <a:solidFill>
                                      <a:srgbClr val="002060"/>
                                    </a:solidFill>
                                    <a:latin typeface="Cambria Math" panose="02040503050406030204" pitchFamily="18" charset="0"/>
                                  </a:rPr>
                                </m:ctrlPr>
                              </m:sSubPr>
                              <m:e>
                                <m:r>
                                  <a:rPr lang="en-US" b="1" i="1">
                                    <a:solidFill>
                                      <a:srgbClr val="002060"/>
                                    </a:solidFill>
                                    <a:latin typeface="Cambria Math" panose="02040503050406030204" pitchFamily="18" charset="0"/>
                                  </a:rPr>
                                  <m:t>𝑯</m:t>
                                </m:r>
                              </m:e>
                              <m:sub>
                                <m:r>
                                  <a:rPr lang="en-US" b="1" i="1">
                                    <a:solidFill>
                                      <a:srgbClr val="002060"/>
                                    </a:solidFill>
                                    <a:latin typeface="Cambria Math" panose="02040503050406030204" pitchFamily="18" charset="0"/>
                                  </a:rPr>
                                  <m:t>𝒖</m:t>
                                </m:r>
                              </m:sub>
                            </m:sSub>
                          </m:num>
                          <m:den>
                            <m:d>
                              <m:dPr>
                                <m:begChr m:val="‖"/>
                                <m:endChr m:val="‖"/>
                                <m:ctrlPr>
                                  <a:rPr lang="en-US" i="1" dirty="0">
                                    <a:solidFill>
                                      <a:srgbClr val="002060"/>
                                    </a:solidFill>
                                    <a:latin typeface="Cambria Math" panose="02040503050406030204" pitchFamily="18" charset="0"/>
                                  </a:rPr>
                                </m:ctrlPr>
                              </m:dPr>
                              <m:e>
                                <m:sSub>
                                  <m:sSubPr>
                                    <m:ctrlPr>
                                      <a:rPr lang="en-US" b="1" i="1" dirty="0" smtClean="0">
                                        <a:solidFill>
                                          <a:srgbClr val="002060"/>
                                        </a:solidFill>
                                        <a:latin typeface="Cambria Math" panose="02040503050406030204" pitchFamily="18" charset="0"/>
                                      </a:rPr>
                                    </m:ctrlPr>
                                  </m:sSubPr>
                                  <m:e>
                                    <m:r>
                                      <a:rPr lang="en-US" b="1" i="1" dirty="0" smtClean="0">
                                        <a:solidFill>
                                          <a:srgbClr val="002060"/>
                                        </a:solidFill>
                                        <a:latin typeface="Cambria Math" panose="02040503050406030204" pitchFamily="18" charset="0"/>
                                      </a:rPr>
                                      <m:t>𝑯</m:t>
                                    </m:r>
                                  </m:e>
                                  <m:sub>
                                    <m:r>
                                      <a:rPr lang="en-US" b="1" i="1" dirty="0" smtClean="0">
                                        <a:solidFill>
                                          <a:srgbClr val="002060"/>
                                        </a:solidFill>
                                        <a:latin typeface="Cambria Math" panose="02040503050406030204" pitchFamily="18" charset="0"/>
                                      </a:rPr>
                                      <m:t>𝒖</m:t>
                                    </m:r>
                                  </m:sub>
                                </m:sSub>
                              </m:e>
                            </m:d>
                          </m:den>
                        </m:f>
                        <m:r>
                          <a:rPr lang="en-US" b="0" i="1">
                            <a:solidFill>
                              <a:srgbClr val="002060"/>
                            </a:solidFill>
                            <a:latin typeface="Cambria Math" panose="02040503050406030204" pitchFamily="18" charset="0"/>
                          </a:rPr>
                          <m:t> −</m:t>
                        </m:r>
                        <m:f>
                          <m:fPr>
                            <m:ctrlPr>
                              <a:rPr lang="en-US" i="1">
                                <a:solidFill>
                                  <a:srgbClr val="002060"/>
                                </a:solidFill>
                                <a:latin typeface="Cambria Math" panose="02040503050406030204" pitchFamily="18" charset="0"/>
                              </a:rPr>
                            </m:ctrlPr>
                          </m:fPr>
                          <m:num>
                            <m:sSub>
                              <m:sSubPr>
                                <m:ctrlPr>
                                  <a:rPr lang="en-US" b="1" i="1">
                                    <a:solidFill>
                                      <a:srgbClr val="002060"/>
                                    </a:solidFill>
                                    <a:latin typeface="Cambria Math" panose="02040503050406030204" pitchFamily="18" charset="0"/>
                                  </a:rPr>
                                </m:ctrlPr>
                              </m:sSubPr>
                              <m:e>
                                <m:r>
                                  <a:rPr lang="en-US" b="1" i="1">
                                    <a:solidFill>
                                      <a:srgbClr val="002060"/>
                                    </a:solidFill>
                                    <a:latin typeface="Cambria Math" panose="02040503050406030204" pitchFamily="18" charset="0"/>
                                  </a:rPr>
                                  <m:t>𝑯</m:t>
                                </m:r>
                              </m:e>
                              <m:sub>
                                <m:r>
                                  <a:rPr lang="en-US" b="1" i="1">
                                    <a:solidFill>
                                      <a:srgbClr val="002060"/>
                                    </a:solidFill>
                                    <a:latin typeface="Cambria Math" panose="02040503050406030204" pitchFamily="18" charset="0"/>
                                  </a:rPr>
                                  <m:t>𝒗</m:t>
                                </m:r>
                              </m:sub>
                            </m:sSub>
                          </m:num>
                          <m:den>
                            <m:d>
                              <m:dPr>
                                <m:begChr m:val="‖"/>
                                <m:endChr m:val="‖"/>
                                <m:ctrlPr>
                                  <a:rPr lang="en-US" i="1" dirty="0">
                                    <a:solidFill>
                                      <a:srgbClr val="002060"/>
                                    </a:solidFill>
                                    <a:latin typeface="Cambria Math" panose="02040503050406030204" pitchFamily="18" charset="0"/>
                                  </a:rPr>
                                </m:ctrlPr>
                              </m:dPr>
                              <m:e>
                                <m:sSub>
                                  <m:sSubPr>
                                    <m:ctrlPr>
                                      <a:rPr lang="en-US" b="1" i="1" dirty="0" smtClean="0">
                                        <a:solidFill>
                                          <a:srgbClr val="002060"/>
                                        </a:solidFill>
                                        <a:latin typeface="Cambria Math" panose="02040503050406030204" pitchFamily="18" charset="0"/>
                                      </a:rPr>
                                    </m:ctrlPr>
                                  </m:sSubPr>
                                  <m:e>
                                    <m:r>
                                      <a:rPr lang="en-US" b="1" i="1" dirty="0" smtClean="0">
                                        <a:solidFill>
                                          <a:srgbClr val="002060"/>
                                        </a:solidFill>
                                        <a:latin typeface="Cambria Math" panose="02040503050406030204" pitchFamily="18" charset="0"/>
                                      </a:rPr>
                                      <m:t>𝑯</m:t>
                                    </m:r>
                                  </m:e>
                                  <m:sub>
                                    <m:r>
                                      <a:rPr lang="en-US" b="1" i="1" dirty="0" smtClean="0">
                                        <a:solidFill>
                                          <a:srgbClr val="002060"/>
                                        </a:solidFill>
                                        <a:latin typeface="Cambria Math" panose="02040503050406030204" pitchFamily="18" charset="0"/>
                                      </a:rPr>
                                      <m:t>𝒗</m:t>
                                    </m:r>
                                  </m:sub>
                                </m:sSub>
                              </m:e>
                            </m:d>
                          </m:den>
                        </m:f>
                      </m:e>
                    </m:d>
                  </m:oMath>
                </a14:m>
                <a:endParaRPr lang="en-US" i="1" dirty="0">
                  <a:latin typeface="Cambria Math" panose="02040503050406030204" pitchFamily="18" charset="0"/>
                </a:endParaRPr>
              </a:p>
              <a:p>
                <a:pPr marL="457200" lvl="1" indent="0">
                  <a:buNone/>
                </a:pPr>
                <a:r>
                  <a:rPr lang="en-US" b="1" dirty="0"/>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𝑯</m:t>
                        </m:r>
                      </m:e>
                      <m:sub>
                        <m:r>
                          <a:rPr lang="en-US" b="1" i="1">
                            <a:latin typeface="Cambria Math" panose="02040503050406030204" pitchFamily="18" charset="0"/>
                          </a:rPr>
                          <m:t>𝒖</m:t>
                        </m:r>
                      </m:sub>
                    </m:sSub>
                  </m:oMath>
                </a14:m>
                <a:r>
                  <a:rPr lang="en-US" dirty="0"/>
                  <a:t>: color histogram (24x1)</a:t>
                </a:r>
              </a:p>
              <a:p>
                <a:pPr marL="457200" lvl="1" indent="0">
                  <a:buNone/>
                </a:pPr>
                <a:endParaRPr lang="en-US" dirty="0"/>
              </a:p>
              <a:p>
                <a:pPr lvl="1"/>
                <a:r>
                  <a:rPr lang="en-US" b="1" dirty="0" err="1"/>
                  <a:t>Keypoint</a:t>
                </a:r>
                <a:r>
                  <a:rPr lang="en-US" b="1" dirty="0"/>
                  <a:t> score</a:t>
                </a:r>
                <a:r>
                  <a:rPr lang="en-US" dirty="0"/>
                  <a:t>: 	</a:t>
                </a:r>
                <a14:m>
                  <m:oMath xmlns:m="http://schemas.openxmlformats.org/officeDocument/2006/math">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𝑠</m:t>
                        </m:r>
                      </m:e>
                      <m:sub>
                        <m:r>
                          <a:rPr lang="en-US" b="0" i="1" smtClean="0">
                            <a:solidFill>
                              <a:srgbClr val="002060"/>
                            </a:solidFill>
                            <a:latin typeface="Cambria Math" panose="02040503050406030204" pitchFamily="18" charset="0"/>
                          </a:rPr>
                          <m:t>𝑑𝑒𝑠𝑐</m:t>
                        </m:r>
                      </m:sub>
                    </m:sSub>
                    <m:r>
                      <a:rPr lang="en-US" b="0" i="1" smtClean="0">
                        <a:solidFill>
                          <a:srgbClr val="002060"/>
                        </a:solidFill>
                        <a:latin typeface="Cambria Math" panose="02040503050406030204" pitchFamily="18" charset="0"/>
                      </a:rPr>
                      <m:t>=</m:t>
                    </m:r>
                    <m:f>
                      <m:fPr>
                        <m:ctrlPr>
                          <a:rPr lang="en-US" b="0" i="1" smtClean="0">
                            <a:solidFill>
                              <a:srgbClr val="002060"/>
                            </a:solidFill>
                            <a:latin typeface="Cambria Math" panose="02040503050406030204" pitchFamily="18" charset="0"/>
                          </a:rPr>
                        </m:ctrlPr>
                      </m:fPr>
                      <m:num>
                        <m:sSubSup>
                          <m:sSubSupPr>
                            <m:ctrlPr>
                              <a:rPr lang="en-US" b="0" i="1" smtClean="0">
                                <a:solidFill>
                                  <a:srgbClr val="002060"/>
                                </a:solidFill>
                                <a:latin typeface="Cambria Math" panose="02040503050406030204" pitchFamily="18" charset="0"/>
                              </a:rPr>
                            </m:ctrlPr>
                          </m:sSubSupPr>
                          <m:e>
                            <m:r>
                              <m:rPr>
                                <m:sty m:val="p"/>
                              </m:rPr>
                              <a:rPr lang="en-US" b="0" i="0" smtClean="0">
                                <a:solidFill>
                                  <a:srgbClr val="002060"/>
                                </a:solidFill>
                                <a:latin typeface="Cambria Math" panose="02040503050406030204" pitchFamily="18" charset="0"/>
                              </a:rPr>
                              <m:t>Σ</m:t>
                            </m:r>
                          </m:e>
                          <m:sub>
                            <m:r>
                              <a:rPr lang="en-US" b="0" i="1" smtClean="0">
                                <a:solidFill>
                                  <a:srgbClr val="002060"/>
                                </a:solidFill>
                                <a:latin typeface="Cambria Math" panose="02040503050406030204" pitchFamily="18" charset="0"/>
                              </a:rPr>
                              <m:t>𝑖</m:t>
                            </m:r>
                          </m:sub>
                          <m:sup>
                            <m:r>
                              <a:rPr lang="en-US" b="0" i="1" smtClean="0">
                                <a:solidFill>
                                  <a:srgbClr val="002060"/>
                                </a:solidFill>
                                <a:latin typeface="Cambria Math" panose="02040503050406030204" pitchFamily="18" charset="0"/>
                              </a:rPr>
                              <m:t>𝑁</m:t>
                            </m:r>
                          </m:sup>
                        </m:sSubSup>
                        <m:d>
                          <m:dPr>
                            <m:begChr m:val="‖"/>
                            <m:endChr m:val="‖"/>
                            <m:ctrlPr>
                              <a:rPr lang="en-US" i="1" dirty="0">
                                <a:solidFill>
                                  <a:srgbClr val="002060"/>
                                </a:solidFill>
                                <a:latin typeface="Cambria Math" panose="02040503050406030204" pitchFamily="18" charset="0"/>
                              </a:rPr>
                            </m:ctrlPr>
                          </m:dPr>
                          <m:e>
                            <m:r>
                              <a:rPr lang="en-US" b="1" i="1" dirty="0" smtClean="0">
                                <a:solidFill>
                                  <a:srgbClr val="002060"/>
                                </a:solidFill>
                                <a:latin typeface="Cambria Math" panose="02040503050406030204" pitchFamily="18" charset="0"/>
                              </a:rPr>
                              <m:t>𝒅𝒆𝒔𝒄</m:t>
                            </m:r>
                            <m:sSub>
                              <m:sSubPr>
                                <m:ctrlPr>
                                  <a:rPr lang="en-US" b="1" i="1" dirty="0" smtClean="0">
                                    <a:solidFill>
                                      <a:srgbClr val="002060"/>
                                    </a:solidFill>
                                    <a:latin typeface="Cambria Math" panose="02040503050406030204" pitchFamily="18" charset="0"/>
                                  </a:rPr>
                                </m:ctrlPr>
                              </m:sSubPr>
                              <m:e>
                                <m:d>
                                  <m:dPr>
                                    <m:begChr m:val="["/>
                                    <m:endChr m:val="]"/>
                                    <m:ctrlPr>
                                      <a:rPr lang="en-US" b="1" i="1" dirty="0" smtClean="0">
                                        <a:solidFill>
                                          <a:srgbClr val="002060"/>
                                        </a:solidFill>
                                        <a:latin typeface="Cambria Math" panose="02040503050406030204" pitchFamily="18" charset="0"/>
                                      </a:rPr>
                                    </m:ctrlPr>
                                  </m:dPr>
                                  <m:e>
                                    <m:r>
                                      <a:rPr lang="en-US" b="1" i="1" dirty="0" smtClean="0">
                                        <a:solidFill>
                                          <a:srgbClr val="002060"/>
                                        </a:solidFill>
                                        <a:latin typeface="Cambria Math" panose="02040503050406030204" pitchFamily="18" charset="0"/>
                                      </a:rPr>
                                      <m:t>𝒊</m:t>
                                    </m:r>
                                  </m:e>
                                </m:d>
                              </m:e>
                              <m:sub>
                                <m:r>
                                  <a:rPr lang="en-US" b="1" i="1" dirty="0" smtClean="0">
                                    <a:solidFill>
                                      <a:srgbClr val="002060"/>
                                    </a:solidFill>
                                    <a:latin typeface="Cambria Math" panose="02040503050406030204" pitchFamily="18" charset="0"/>
                                  </a:rPr>
                                  <m:t>𝒖</m:t>
                                </m:r>
                              </m:sub>
                            </m:sSub>
                            <m:r>
                              <a:rPr lang="en-US" b="0" i="1" dirty="0" smtClean="0">
                                <a:solidFill>
                                  <a:srgbClr val="002060"/>
                                </a:solidFill>
                                <a:latin typeface="Cambria Math" panose="02040503050406030204" pitchFamily="18" charset="0"/>
                              </a:rPr>
                              <m:t> −</m:t>
                            </m:r>
                            <m:r>
                              <a:rPr lang="en-US" b="1" i="1" dirty="0" smtClean="0">
                                <a:solidFill>
                                  <a:srgbClr val="002060"/>
                                </a:solidFill>
                                <a:latin typeface="Cambria Math" panose="02040503050406030204" pitchFamily="18" charset="0"/>
                              </a:rPr>
                              <m:t>𝒅𝒆𝒔𝒄</m:t>
                            </m:r>
                            <m:sSub>
                              <m:sSubPr>
                                <m:ctrlPr>
                                  <a:rPr lang="en-US" b="1" i="1" dirty="0" smtClean="0">
                                    <a:solidFill>
                                      <a:srgbClr val="002060"/>
                                    </a:solidFill>
                                    <a:latin typeface="Cambria Math" panose="02040503050406030204" pitchFamily="18" charset="0"/>
                                  </a:rPr>
                                </m:ctrlPr>
                              </m:sSubPr>
                              <m:e>
                                <m:d>
                                  <m:dPr>
                                    <m:begChr m:val="["/>
                                    <m:endChr m:val="]"/>
                                    <m:ctrlPr>
                                      <a:rPr lang="en-US" b="1" i="1" dirty="0" smtClean="0">
                                        <a:solidFill>
                                          <a:srgbClr val="002060"/>
                                        </a:solidFill>
                                        <a:latin typeface="Cambria Math" panose="02040503050406030204" pitchFamily="18" charset="0"/>
                                      </a:rPr>
                                    </m:ctrlPr>
                                  </m:dPr>
                                  <m:e>
                                    <m:r>
                                      <a:rPr lang="en-US" b="1" i="1" dirty="0" smtClean="0">
                                        <a:solidFill>
                                          <a:srgbClr val="002060"/>
                                        </a:solidFill>
                                        <a:latin typeface="Cambria Math" panose="02040503050406030204" pitchFamily="18" charset="0"/>
                                      </a:rPr>
                                      <m:t>𝒊</m:t>
                                    </m:r>
                                  </m:e>
                                </m:d>
                              </m:e>
                              <m:sub>
                                <m:r>
                                  <a:rPr lang="en-US" b="1" i="1" dirty="0" smtClean="0">
                                    <a:solidFill>
                                      <a:srgbClr val="002060"/>
                                    </a:solidFill>
                                    <a:latin typeface="Cambria Math" panose="02040503050406030204" pitchFamily="18" charset="0"/>
                                  </a:rPr>
                                  <m:t>𝒗</m:t>
                                </m:r>
                              </m:sub>
                            </m:sSub>
                          </m:e>
                        </m:d>
                      </m:num>
                      <m:den>
                        <m:r>
                          <a:rPr lang="en-US" b="0" i="1" smtClean="0">
                            <a:solidFill>
                              <a:srgbClr val="002060"/>
                            </a:solidFill>
                            <a:latin typeface="Cambria Math" panose="02040503050406030204" pitchFamily="18" charset="0"/>
                          </a:rPr>
                          <m:t>𝑁</m:t>
                        </m:r>
                      </m:den>
                    </m:f>
                  </m:oMath>
                </a14:m>
                <a:r>
                  <a:rPr lang="en-US" dirty="0"/>
                  <a:t> </a:t>
                </a:r>
              </a:p>
              <a:p>
                <a:pPr marL="457200" lvl="1" indent="0">
                  <a:buNone/>
                </a:pPr>
                <a:r>
                  <a:rPr lang="en-US" dirty="0"/>
                  <a:t>    </a:t>
                </a:r>
                <a14:m>
                  <m:oMath xmlns:m="http://schemas.openxmlformats.org/officeDocument/2006/math">
                    <m:r>
                      <a:rPr lang="en-US" b="1" i="1">
                        <a:latin typeface="Cambria Math" panose="02040503050406030204" pitchFamily="18" charset="0"/>
                      </a:rPr>
                      <m:t>𝒅𝒆𝒔𝒄</m:t>
                    </m:r>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𝒊</m:t>
                        </m:r>
                      </m:e>
                    </m:d>
                  </m:oMath>
                </a14:m>
                <a:r>
                  <a:rPr lang="en-US" dirty="0"/>
                  <a:t>:</a:t>
                </a:r>
                <a:r>
                  <a:rPr lang="en-US" i="1" dirty="0"/>
                  <a:t> the </a:t>
                </a:r>
                <a:r>
                  <a:rPr lang="en-US" i="1" dirty="0" err="1"/>
                  <a:t>ith</a:t>
                </a:r>
                <a:r>
                  <a:rPr lang="en-US" dirty="0"/>
                  <a:t> SIFT descriptor (128x1) or SURF descriptor (64x1)</a:t>
                </a:r>
                <a:endParaRPr lang="en-US" b="1" dirty="0"/>
              </a:p>
            </p:txBody>
          </p:sp>
        </mc:Choice>
        <mc:Fallback xmlns="">
          <p:sp>
            <p:nvSpPr>
              <p:cNvPr id="3" name="内容占位符 2">
                <a:extLst>
                  <a:ext uri="{FF2B5EF4-FFF2-40B4-BE49-F238E27FC236}">
                    <a16:creationId xmlns:a16="http://schemas.microsoft.com/office/drawing/2014/main" id="{33C2412A-5D70-4626-9DAE-1D37AA21C953}"/>
                  </a:ext>
                </a:extLst>
              </p:cNvPr>
              <p:cNvSpPr>
                <a:spLocks noGrp="1" noRot="1" noChangeAspect="1" noMove="1" noResize="1" noEditPoints="1" noAdjustHandles="1" noChangeArrowheads="1" noChangeShapeType="1" noTextEdit="1"/>
              </p:cNvSpPr>
              <p:nvPr>
                <p:ph idx="1"/>
              </p:nvPr>
            </p:nvSpPr>
            <p:spPr>
              <a:xfrm>
                <a:off x="838198" y="1601406"/>
                <a:ext cx="9103243" cy="4575557"/>
              </a:xfrm>
              <a:blipFill>
                <a:blip r:embed="rId3"/>
                <a:stretch>
                  <a:fillRect l="-1138" t="-3067"/>
                </a:stretch>
              </a:blipFill>
            </p:spPr>
            <p:txBody>
              <a:bodyPr/>
              <a:lstStyle/>
              <a:p>
                <a:r>
                  <a:rPr lang="en-US">
                    <a:noFill/>
                  </a:rPr>
                  <a:t> </a:t>
                </a:r>
              </a:p>
            </p:txBody>
          </p:sp>
        </mc:Fallback>
      </mc:AlternateContent>
      <p:sp>
        <p:nvSpPr>
          <p:cNvPr id="4" name="日期占位符 3">
            <a:extLst>
              <a:ext uri="{FF2B5EF4-FFF2-40B4-BE49-F238E27FC236}">
                <a16:creationId xmlns:a16="http://schemas.microsoft.com/office/drawing/2014/main" id="{26B2590B-6186-47F4-8A4D-16062EBB780B}"/>
              </a:ext>
            </a:extLst>
          </p:cNvPr>
          <p:cNvSpPr>
            <a:spLocks noGrp="1"/>
          </p:cNvSpPr>
          <p:nvPr>
            <p:ph type="dt" sz="half" idx="10"/>
          </p:nvPr>
        </p:nvSpPr>
        <p:spPr/>
        <p:txBody>
          <a:bodyPr/>
          <a:lstStyle/>
          <a:p>
            <a:fld id="{5EF52739-9625-4634-901C-5C3964A809B2}" type="datetime1">
              <a:rPr lang="en-US" smtClean="0"/>
              <a:t>9/30/2019</a:t>
            </a:fld>
            <a:endParaRPr lang="en-US"/>
          </a:p>
        </p:txBody>
      </p:sp>
      <p:sp>
        <p:nvSpPr>
          <p:cNvPr id="5" name="页脚占位符 4">
            <a:extLst>
              <a:ext uri="{FF2B5EF4-FFF2-40B4-BE49-F238E27FC236}">
                <a16:creationId xmlns:a16="http://schemas.microsoft.com/office/drawing/2014/main" id="{7BD54382-41C9-4AA2-937C-1BFCACCE4AF3}"/>
              </a:ext>
            </a:extLst>
          </p:cNvPr>
          <p:cNvSpPr>
            <a:spLocks noGrp="1"/>
          </p:cNvSpPr>
          <p:nvPr>
            <p:ph type="ftr" sz="quarter" idx="11"/>
          </p:nvPr>
        </p:nvSpPr>
        <p:spPr/>
        <p:txBody>
          <a:bodyPr/>
          <a:lstStyle/>
          <a:p>
            <a:r>
              <a:rPr lang="en-US"/>
              <a:t>Liu et al</a:t>
            </a:r>
            <a:endParaRPr lang="en-US" dirty="0"/>
          </a:p>
        </p:txBody>
      </p:sp>
      <p:sp>
        <p:nvSpPr>
          <p:cNvPr id="6" name="灯片编号占位符 5">
            <a:extLst>
              <a:ext uri="{FF2B5EF4-FFF2-40B4-BE49-F238E27FC236}">
                <a16:creationId xmlns:a16="http://schemas.microsoft.com/office/drawing/2014/main" id="{1621D92F-09CB-4503-A99C-8E36B62A5F0B}"/>
              </a:ext>
            </a:extLst>
          </p:cNvPr>
          <p:cNvSpPr>
            <a:spLocks noGrp="1"/>
          </p:cNvSpPr>
          <p:nvPr>
            <p:ph type="sldNum" sz="quarter" idx="12"/>
          </p:nvPr>
        </p:nvSpPr>
        <p:spPr/>
        <p:txBody>
          <a:bodyPr/>
          <a:lstStyle/>
          <a:p>
            <a:fld id="{E28968F2-E780-458E-BEC0-AED72E8C9DF0}" type="slidenum">
              <a:rPr lang="en-US" smtClean="0"/>
              <a:pPr/>
              <a:t>10</a:t>
            </a:fld>
            <a:r>
              <a:rPr lang="en-US"/>
              <a:t>/18</a:t>
            </a:r>
            <a:endParaRPr lang="en-US" dirty="0"/>
          </a:p>
        </p:txBody>
      </p:sp>
    </p:spTree>
    <p:extLst>
      <p:ext uri="{BB962C8B-B14F-4D97-AF65-F5344CB8AC3E}">
        <p14:creationId xmlns:p14="http://schemas.microsoft.com/office/powerpoint/2010/main" val="188652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B459B93F-85BB-4792-B604-DE167EA7DF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647518" y="4315108"/>
            <a:ext cx="559505" cy="506934"/>
          </a:xfrm>
          <a:prstGeom prst="rect">
            <a:avLst/>
          </a:prstGeom>
        </p:spPr>
      </p:pic>
      <p:pic>
        <p:nvPicPr>
          <p:cNvPr id="19" name="图片 18">
            <a:extLst>
              <a:ext uri="{FF2B5EF4-FFF2-40B4-BE49-F238E27FC236}">
                <a16:creationId xmlns:a16="http://schemas.microsoft.com/office/drawing/2014/main" id="{173C1BF3-4740-44C1-867D-E4BE9CB5C3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05401" y="4392704"/>
            <a:ext cx="559505" cy="506934"/>
          </a:xfrm>
          <a:prstGeom prst="rect">
            <a:avLst/>
          </a:prstGeom>
        </p:spPr>
      </p:pic>
      <p:sp>
        <p:nvSpPr>
          <p:cNvPr id="2" name="标题 1">
            <a:extLst>
              <a:ext uri="{FF2B5EF4-FFF2-40B4-BE49-F238E27FC236}">
                <a16:creationId xmlns:a16="http://schemas.microsoft.com/office/drawing/2014/main" id="{EE95E47A-C5DB-4447-BA72-5A07E4B1532E}"/>
              </a:ext>
            </a:extLst>
          </p:cNvPr>
          <p:cNvSpPr>
            <a:spLocks noGrp="1"/>
          </p:cNvSpPr>
          <p:nvPr>
            <p:ph type="title"/>
          </p:nvPr>
        </p:nvSpPr>
        <p:spPr/>
        <p:txBody>
          <a:bodyPr/>
          <a:lstStyle/>
          <a:p>
            <a:r>
              <a:rPr lang="en-US" dirty="0"/>
              <a:t>Experiment setups</a:t>
            </a:r>
          </a:p>
        </p:txBody>
      </p:sp>
      <p:sp>
        <p:nvSpPr>
          <p:cNvPr id="3" name="内容占位符 2">
            <a:extLst>
              <a:ext uri="{FF2B5EF4-FFF2-40B4-BE49-F238E27FC236}">
                <a16:creationId xmlns:a16="http://schemas.microsoft.com/office/drawing/2014/main" id="{2DFEDB8D-075C-4C02-9A85-E0564C98C99D}"/>
              </a:ext>
            </a:extLst>
          </p:cNvPr>
          <p:cNvSpPr>
            <a:spLocks noGrp="1"/>
          </p:cNvSpPr>
          <p:nvPr>
            <p:ph idx="1"/>
          </p:nvPr>
        </p:nvSpPr>
        <p:spPr>
          <a:xfrm>
            <a:off x="838199" y="1601406"/>
            <a:ext cx="6254449" cy="4575557"/>
          </a:xfrm>
        </p:spPr>
        <p:txBody>
          <a:bodyPr>
            <a:normAutofit lnSpcReduction="10000"/>
          </a:bodyPr>
          <a:lstStyle/>
          <a:p>
            <a:r>
              <a:rPr lang="en-US" dirty="0"/>
              <a:t>Assumptions:</a:t>
            </a:r>
          </a:p>
          <a:p>
            <a:pPr lvl="1"/>
            <a:r>
              <a:rPr lang="en-US" dirty="0"/>
              <a:t>Side by side driving</a:t>
            </a:r>
          </a:p>
          <a:p>
            <a:pPr lvl="1"/>
            <a:r>
              <a:rPr lang="en-US" dirty="0"/>
              <a:t>Few lane changes</a:t>
            </a:r>
          </a:p>
          <a:p>
            <a:pPr lvl="1"/>
            <a:r>
              <a:rPr lang="en-US" dirty="0"/>
              <a:t>Straight road</a:t>
            </a:r>
          </a:p>
          <a:p>
            <a:pPr lvl="1"/>
            <a:endParaRPr lang="en-US" dirty="0"/>
          </a:p>
          <a:p>
            <a:endParaRPr lang="en-US" dirty="0"/>
          </a:p>
          <a:p>
            <a:r>
              <a:rPr lang="en-US" dirty="0"/>
              <a:t>Data collection</a:t>
            </a:r>
          </a:p>
          <a:p>
            <a:pPr lvl="1"/>
            <a:r>
              <a:rPr lang="en-US" dirty="0"/>
              <a:t>NTP time synchronization</a:t>
            </a:r>
          </a:p>
          <a:p>
            <a:pPr lvl="1"/>
            <a:r>
              <a:rPr lang="en-US" dirty="0"/>
              <a:t>40-50mph speed</a:t>
            </a:r>
          </a:p>
          <a:p>
            <a:pPr lvl="1"/>
            <a:r>
              <a:rPr lang="en-US" dirty="0"/>
              <a:t>~2 hour video, ~2800 pairs of valid frames </a:t>
            </a:r>
          </a:p>
          <a:p>
            <a:pPr lvl="1"/>
            <a:r>
              <a:rPr lang="en-US" dirty="0"/>
              <a:t>~3.3G information exchanged</a:t>
            </a:r>
          </a:p>
        </p:txBody>
      </p:sp>
      <p:sp>
        <p:nvSpPr>
          <p:cNvPr id="4" name="日期占位符 3">
            <a:extLst>
              <a:ext uri="{FF2B5EF4-FFF2-40B4-BE49-F238E27FC236}">
                <a16:creationId xmlns:a16="http://schemas.microsoft.com/office/drawing/2014/main" id="{FC9D4F05-F2EC-4688-9DD0-F966E8A0A4EF}"/>
              </a:ext>
            </a:extLst>
          </p:cNvPr>
          <p:cNvSpPr>
            <a:spLocks noGrp="1"/>
          </p:cNvSpPr>
          <p:nvPr>
            <p:ph type="dt" sz="half" idx="10"/>
          </p:nvPr>
        </p:nvSpPr>
        <p:spPr/>
        <p:txBody>
          <a:bodyPr/>
          <a:lstStyle/>
          <a:p>
            <a:fld id="{A1CAD30B-07D7-438A-A4E7-441A684A792D}" type="datetime1">
              <a:rPr lang="en-US" smtClean="0"/>
              <a:t>9/30/2019</a:t>
            </a:fld>
            <a:endParaRPr lang="en-US"/>
          </a:p>
        </p:txBody>
      </p:sp>
      <p:sp>
        <p:nvSpPr>
          <p:cNvPr id="5" name="页脚占位符 4">
            <a:extLst>
              <a:ext uri="{FF2B5EF4-FFF2-40B4-BE49-F238E27FC236}">
                <a16:creationId xmlns:a16="http://schemas.microsoft.com/office/drawing/2014/main" id="{C0D6451E-AF1C-4A58-B05E-8A30226E6225}"/>
              </a:ext>
            </a:extLst>
          </p:cNvPr>
          <p:cNvSpPr>
            <a:spLocks noGrp="1"/>
          </p:cNvSpPr>
          <p:nvPr>
            <p:ph type="ftr" sz="quarter" idx="11"/>
          </p:nvPr>
        </p:nvSpPr>
        <p:spPr/>
        <p:txBody>
          <a:bodyPr/>
          <a:lstStyle/>
          <a:p>
            <a:r>
              <a:rPr lang="en-US"/>
              <a:t>Liu et al</a:t>
            </a:r>
            <a:endParaRPr lang="en-US" dirty="0"/>
          </a:p>
        </p:txBody>
      </p:sp>
      <p:pic>
        <p:nvPicPr>
          <p:cNvPr id="9" name="图片 8">
            <a:extLst>
              <a:ext uri="{FF2B5EF4-FFF2-40B4-BE49-F238E27FC236}">
                <a16:creationId xmlns:a16="http://schemas.microsoft.com/office/drawing/2014/main" id="{42C93EF8-A4A8-4B65-B9E7-34E89C868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22082" y="4923569"/>
            <a:ext cx="584586" cy="539276"/>
          </a:xfrm>
          <a:prstGeom prst="rect">
            <a:avLst/>
          </a:prstGeom>
        </p:spPr>
      </p:pic>
      <p:pic>
        <p:nvPicPr>
          <p:cNvPr id="10" name="图片 9">
            <a:extLst>
              <a:ext uri="{FF2B5EF4-FFF2-40B4-BE49-F238E27FC236}">
                <a16:creationId xmlns:a16="http://schemas.microsoft.com/office/drawing/2014/main" id="{D5581EBA-8B57-438A-BE36-FE10D0B3CD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0215" y="4886849"/>
            <a:ext cx="531800" cy="480738"/>
          </a:xfrm>
          <a:prstGeom prst="rect">
            <a:avLst/>
          </a:prstGeom>
        </p:spPr>
      </p:pic>
      <p:pic>
        <p:nvPicPr>
          <p:cNvPr id="12" name="图片 11">
            <a:extLst>
              <a:ext uri="{FF2B5EF4-FFF2-40B4-BE49-F238E27FC236}">
                <a16:creationId xmlns:a16="http://schemas.microsoft.com/office/drawing/2014/main" id="{E5FFD2DC-E473-4E6F-B5D4-1EBC5E3C6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154416" y="4886568"/>
            <a:ext cx="576860" cy="566878"/>
          </a:xfrm>
          <a:prstGeom prst="rect">
            <a:avLst/>
          </a:prstGeom>
        </p:spPr>
      </p:pic>
      <p:pic>
        <p:nvPicPr>
          <p:cNvPr id="13" name="图片 12">
            <a:extLst>
              <a:ext uri="{FF2B5EF4-FFF2-40B4-BE49-F238E27FC236}">
                <a16:creationId xmlns:a16="http://schemas.microsoft.com/office/drawing/2014/main" id="{870A4A6C-157C-4FD9-B714-FDB7BC0F5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4524" y="4893318"/>
            <a:ext cx="524772" cy="505344"/>
          </a:xfrm>
          <a:prstGeom prst="rect">
            <a:avLst/>
          </a:prstGeom>
        </p:spPr>
      </p:pic>
      <p:pic>
        <p:nvPicPr>
          <p:cNvPr id="14" name="Picture 23" descr="Kostenlose Vektorgrafik: Auto, Transport, Fahrzeug - Kostenloses Bild ...">
            <a:extLst>
              <a:ext uri="{FF2B5EF4-FFF2-40B4-BE49-F238E27FC236}">
                <a16:creationId xmlns:a16="http://schemas.microsoft.com/office/drawing/2014/main" id="{0B0C9061-A2BD-4C76-A1FD-6777DD93EB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06972" y="4919424"/>
            <a:ext cx="817184" cy="419270"/>
          </a:xfrm>
          <a:prstGeom prst="rect">
            <a:avLst/>
          </a:prstGeom>
        </p:spPr>
      </p:pic>
      <p:cxnSp>
        <p:nvCxnSpPr>
          <p:cNvPr id="17" name="Straight Connector 15">
            <a:extLst>
              <a:ext uri="{FF2B5EF4-FFF2-40B4-BE49-F238E27FC236}">
                <a16:creationId xmlns:a16="http://schemas.microsoft.com/office/drawing/2014/main" id="{E512D539-8A32-4F0E-8AD3-8B88B43D3D6F}"/>
              </a:ext>
            </a:extLst>
          </p:cNvPr>
          <p:cNvCxnSpPr>
            <a:cxnSpLocks/>
          </p:cNvCxnSpPr>
          <p:nvPr/>
        </p:nvCxnSpPr>
        <p:spPr>
          <a:xfrm>
            <a:off x="7400350" y="1801949"/>
            <a:ext cx="0" cy="349954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37" descr="Black &lt;strong&gt;car topview&lt;/strong&gt; by ckhoo - &lt;strong&gt;Top&lt;/strong&gt; &lt;strong&gt;view&lt;/strong&gt; of a black &lt;strong&gt;car&lt;/strong&gt;">
            <a:extLst>
              <a:ext uri="{FF2B5EF4-FFF2-40B4-BE49-F238E27FC236}">
                <a16:creationId xmlns:a16="http://schemas.microsoft.com/office/drawing/2014/main" id="{565CC5D6-2372-4729-A54D-A02A1268A0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5401" y="1292170"/>
            <a:ext cx="564688" cy="1233316"/>
          </a:xfrm>
          <a:prstGeom prst="rect">
            <a:avLst/>
          </a:prstGeom>
          <a:effectLst/>
        </p:spPr>
      </p:pic>
      <p:cxnSp>
        <p:nvCxnSpPr>
          <p:cNvPr id="22" name="Straight Connector 44">
            <a:extLst>
              <a:ext uri="{FF2B5EF4-FFF2-40B4-BE49-F238E27FC236}">
                <a16:creationId xmlns:a16="http://schemas.microsoft.com/office/drawing/2014/main" id="{72F774DA-9A1D-4A67-98C0-E82B021D9C71}"/>
              </a:ext>
            </a:extLst>
          </p:cNvPr>
          <p:cNvCxnSpPr>
            <a:cxnSpLocks/>
            <a:endCxn id="19" idx="0"/>
          </p:cNvCxnSpPr>
          <p:nvPr/>
        </p:nvCxnSpPr>
        <p:spPr>
          <a:xfrm>
            <a:off x="6139092" y="2008589"/>
            <a:ext cx="2046062" cy="2384115"/>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48">
            <a:extLst>
              <a:ext uri="{FF2B5EF4-FFF2-40B4-BE49-F238E27FC236}">
                <a16:creationId xmlns:a16="http://schemas.microsoft.com/office/drawing/2014/main" id="{968C2F92-E58E-49C8-9CE4-DE4C3D708FF3}"/>
              </a:ext>
            </a:extLst>
          </p:cNvPr>
          <p:cNvCxnSpPr>
            <a:cxnSpLocks/>
            <a:endCxn id="19" idx="0"/>
          </p:cNvCxnSpPr>
          <p:nvPr/>
        </p:nvCxnSpPr>
        <p:spPr>
          <a:xfrm flipH="1">
            <a:off x="8185154" y="1501671"/>
            <a:ext cx="2593774" cy="2891033"/>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52">
            <a:extLst>
              <a:ext uri="{FF2B5EF4-FFF2-40B4-BE49-F238E27FC236}">
                <a16:creationId xmlns:a16="http://schemas.microsoft.com/office/drawing/2014/main" id="{615D5D08-C82E-4951-A5FF-14420B2D42CF}"/>
              </a:ext>
            </a:extLst>
          </p:cNvPr>
          <p:cNvCxnSpPr>
            <a:cxnSpLocks/>
            <a:endCxn id="36" idx="0"/>
          </p:cNvCxnSpPr>
          <p:nvPr/>
        </p:nvCxnSpPr>
        <p:spPr>
          <a:xfrm>
            <a:off x="7416642" y="1608862"/>
            <a:ext cx="2510629" cy="2706246"/>
          </a:xfrm>
          <a:prstGeom prst="line">
            <a:avLst/>
          </a:prstGeom>
          <a:ln>
            <a:solidFill>
              <a:schemeClr val="tx2"/>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55">
            <a:extLst>
              <a:ext uri="{FF2B5EF4-FFF2-40B4-BE49-F238E27FC236}">
                <a16:creationId xmlns:a16="http://schemas.microsoft.com/office/drawing/2014/main" id="{5157D2A2-F171-4A65-9733-CC1101361F3F}"/>
              </a:ext>
            </a:extLst>
          </p:cNvPr>
          <p:cNvCxnSpPr>
            <a:cxnSpLocks/>
            <a:endCxn id="36" idx="0"/>
          </p:cNvCxnSpPr>
          <p:nvPr/>
        </p:nvCxnSpPr>
        <p:spPr>
          <a:xfrm flipH="1">
            <a:off x="9927271" y="1828875"/>
            <a:ext cx="2281934" cy="2486233"/>
          </a:xfrm>
          <a:prstGeom prst="line">
            <a:avLst/>
          </a:prstGeom>
          <a:ln>
            <a:solidFill>
              <a:schemeClr val="tx2"/>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A1525B27-80B5-4873-8D38-4CD0BE12BED9}"/>
              </a:ext>
            </a:extLst>
          </p:cNvPr>
          <p:cNvCxnSpPr>
            <a:cxnSpLocks/>
          </p:cNvCxnSpPr>
          <p:nvPr/>
        </p:nvCxnSpPr>
        <p:spPr>
          <a:xfrm>
            <a:off x="8652863" y="4794910"/>
            <a:ext cx="0" cy="23064"/>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直接箭头连接符 30">
            <a:extLst>
              <a:ext uri="{FF2B5EF4-FFF2-40B4-BE49-F238E27FC236}">
                <a16:creationId xmlns:a16="http://schemas.microsoft.com/office/drawing/2014/main" id="{45EE5C40-6C66-46D3-BDFB-038A98162342}"/>
              </a:ext>
            </a:extLst>
          </p:cNvPr>
          <p:cNvCxnSpPr>
            <a:cxnSpLocks/>
          </p:cNvCxnSpPr>
          <p:nvPr/>
        </p:nvCxnSpPr>
        <p:spPr>
          <a:xfrm>
            <a:off x="9922133" y="5230908"/>
            <a:ext cx="0" cy="30448"/>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Connector 15">
            <a:extLst>
              <a:ext uri="{FF2B5EF4-FFF2-40B4-BE49-F238E27FC236}">
                <a16:creationId xmlns:a16="http://schemas.microsoft.com/office/drawing/2014/main" id="{1B4652AC-CB75-4511-BCCF-F7AECE61604E}"/>
              </a:ext>
            </a:extLst>
          </p:cNvPr>
          <p:cNvCxnSpPr>
            <a:cxnSpLocks/>
          </p:cNvCxnSpPr>
          <p:nvPr/>
        </p:nvCxnSpPr>
        <p:spPr>
          <a:xfrm>
            <a:off x="10730414" y="1801949"/>
            <a:ext cx="0" cy="34810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15">
            <a:extLst>
              <a:ext uri="{FF2B5EF4-FFF2-40B4-BE49-F238E27FC236}">
                <a16:creationId xmlns:a16="http://schemas.microsoft.com/office/drawing/2014/main" id="{B64238AC-D67A-45B0-B191-CAF772A88681}"/>
              </a:ext>
            </a:extLst>
          </p:cNvPr>
          <p:cNvCxnSpPr>
            <a:cxnSpLocks/>
          </p:cNvCxnSpPr>
          <p:nvPr/>
        </p:nvCxnSpPr>
        <p:spPr>
          <a:xfrm>
            <a:off x="9053286" y="1801949"/>
            <a:ext cx="0" cy="34511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9" name="直接箭头连接符 98">
            <a:extLst>
              <a:ext uri="{FF2B5EF4-FFF2-40B4-BE49-F238E27FC236}">
                <a16:creationId xmlns:a16="http://schemas.microsoft.com/office/drawing/2014/main" id="{D13D8CA7-0E72-4C34-98A8-AA525B2BADE1}"/>
              </a:ext>
            </a:extLst>
          </p:cNvPr>
          <p:cNvCxnSpPr>
            <a:cxnSpLocks/>
            <a:endCxn id="10" idx="2"/>
          </p:cNvCxnSpPr>
          <p:nvPr/>
        </p:nvCxnSpPr>
        <p:spPr>
          <a:xfrm flipV="1">
            <a:off x="8662910" y="5367587"/>
            <a:ext cx="3205" cy="37470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0" name="直接连接符 99">
            <a:extLst>
              <a:ext uri="{FF2B5EF4-FFF2-40B4-BE49-F238E27FC236}">
                <a16:creationId xmlns:a16="http://schemas.microsoft.com/office/drawing/2014/main" id="{3457252C-E39A-4B27-8CAD-7750DBC027E2}"/>
              </a:ext>
            </a:extLst>
          </p:cNvPr>
          <p:cNvCxnSpPr>
            <a:cxnSpLocks/>
          </p:cNvCxnSpPr>
          <p:nvPr/>
        </p:nvCxnSpPr>
        <p:spPr>
          <a:xfrm>
            <a:off x="8662910" y="5711813"/>
            <a:ext cx="1770811"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 name="直接箭头连接符 100">
            <a:extLst>
              <a:ext uri="{FF2B5EF4-FFF2-40B4-BE49-F238E27FC236}">
                <a16:creationId xmlns:a16="http://schemas.microsoft.com/office/drawing/2014/main" id="{D650D22D-DA52-4D7F-8E76-D69206825660}"/>
              </a:ext>
            </a:extLst>
          </p:cNvPr>
          <p:cNvCxnSpPr>
            <a:cxnSpLocks/>
            <a:endCxn id="13" idx="2"/>
          </p:cNvCxnSpPr>
          <p:nvPr/>
        </p:nvCxnSpPr>
        <p:spPr>
          <a:xfrm flipH="1" flipV="1">
            <a:off x="10416910" y="5398662"/>
            <a:ext cx="16812" cy="313152"/>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46" name="Picture 37" descr="Black &lt;strong&gt;car topview&lt;/strong&gt; by ckhoo - &lt;strong&gt;Top&lt;/strong&gt; &lt;strong&gt;view&lt;/strong&gt; of a black &lt;strong&gt;car&lt;/strong&gt;">
            <a:extLst>
              <a:ext uri="{FF2B5EF4-FFF2-40B4-BE49-F238E27FC236}">
                <a16:creationId xmlns:a16="http://schemas.microsoft.com/office/drawing/2014/main" id="{9DEC15C9-83DC-471B-AE86-C65E32FAEF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69374" y="2256819"/>
            <a:ext cx="564688" cy="1233316"/>
          </a:xfrm>
          <a:prstGeom prst="rect">
            <a:avLst/>
          </a:prstGeom>
          <a:effectLst/>
        </p:spPr>
      </p:pic>
      <p:pic>
        <p:nvPicPr>
          <p:cNvPr id="147" name="Picture 37" descr="Black &lt;strong&gt;car topview&lt;/strong&gt; by ckhoo - &lt;strong&gt;Top&lt;/strong&gt; &lt;strong&gt;view&lt;/strong&gt; of a black &lt;strong&gt;car&lt;/strong&gt;">
            <a:extLst>
              <a:ext uri="{FF2B5EF4-FFF2-40B4-BE49-F238E27FC236}">
                <a16:creationId xmlns:a16="http://schemas.microsoft.com/office/drawing/2014/main" id="{889F2FB2-219B-47C7-8007-D1CF84C24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1465" y="2061228"/>
            <a:ext cx="564688" cy="1233316"/>
          </a:xfrm>
          <a:prstGeom prst="rect">
            <a:avLst/>
          </a:prstGeom>
          <a:effectLst/>
        </p:spPr>
      </p:pic>
      <p:pic>
        <p:nvPicPr>
          <p:cNvPr id="148" name="Picture 37" descr="Black &lt;strong&gt;car topview&lt;/strong&gt; by ckhoo - &lt;strong&gt;Top&lt;/strong&gt; &lt;strong&gt;view&lt;/strong&gt; of a black &lt;strong&gt;car&lt;/strong&gt;">
            <a:extLst>
              <a:ext uri="{FF2B5EF4-FFF2-40B4-BE49-F238E27FC236}">
                <a16:creationId xmlns:a16="http://schemas.microsoft.com/office/drawing/2014/main" id="{98F87B33-D71C-4DA7-B721-CB183A8FAC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3577" y="1740288"/>
            <a:ext cx="564688" cy="1233316"/>
          </a:xfrm>
          <a:prstGeom prst="rect">
            <a:avLst/>
          </a:prstGeom>
          <a:effectLst/>
        </p:spPr>
      </p:pic>
      <p:pic>
        <p:nvPicPr>
          <p:cNvPr id="32" name="图片 31">
            <a:extLst>
              <a:ext uri="{FF2B5EF4-FFF2-40B4-BE49-F238E27FC236}">
                <a16:creationId xmlns:a16="http://schemas.microsoft.com/office/drawing/2014/main" id="{9F041947-EFDF-4A3A-A914-2C999A546AB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5400000">
            <a:off x="7804656" y="4954078"/>
            <a:ext cx="730796" cy="407504"/>
          </a:xfrm>
          <a:prstGeom prst="rect">
            <a:avLst/>
          </a:prstGeom>
        </p:spPr>
      </p:pic>
      <p:sp>
        <p:nvSpPr>
          <p:cNvPr id="6" name="灯片编号占位符 5">
            <a:extLst>
              <a:ext uri="{FF2B5EF4-FFF2-40B4-BE49-F238E27FC236}">
                <a16:creationId xmlns:a16="http://schemas.microsoft.com/office/drawing/2014/main" id="{77AAA5C2-7602-4B47-9BFF-561A1FAE2B0E}"/>
              </a:ext>
            </a:extLst>
          </p:cNvPr>
          <p:cNvSpPr>
            <a:spLocks noGrp="1"/>
          </p:cNvSpPr>
          <p:nvPr>
            <p:ph type="sldNum" sz="quarter" idx="12"/>
          </p:nvPr>
        </p:nvSpPr>
        <p:spPr/>
        <p:txBody>
          <a:bodyPr/>
          <a:lstStyle/>
          <a:p>
            <a:fld id="{E28968F2-E780-458E-BEC0-AED72E8C9DF0}" type="slidenum">
              <a:rPr lang="en-US" smtClean="0"/>
              <a:pPr/>
              <a:t>11</a:t>
            </a:fld>
            <a:r>
              <a:rPr lang="en-US"/>
              <a:t>/18</a:t>
            </a:r>
            <a:endParaRPr lang="en-US" dirty="0"/>
          </a:p>
        </p:txBody>
      </p:sp>
    </p:spTree>
    <p:extLst>
      <p:ext uri="{BB962C8B-B14F-4D97-AF65-F5344CB8AC3E}">
        <p14:creationId xmlns:p14="http://schemas.microsoft.com/office/powerpoint/2010/main" val="288730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CE3108-C1E7-4244-976C-C62A2B6A1D6A}"/>
              </a:ext>
            </a:extLst>
          </p:cNvPr>
          <p:cNvSpPr>
            <a:spLocks noGrp="1"/>
          </p:cNvSpPr>
          <p:nvPr>
            <p:ph type="title"/>
          </p:nvPr>
        </p:nvSpPr>
        <p:spPr/>
        <p:txBody>
          <a:bodyPr/>
          <a:lstStyle/>
          <a:p>
            <a:r>
              <a:rPr lang="en-US" dirty="0"/>
              <a:t>Transmission Policy</a:t>
            </a:r>
          </a:p>
        </p:txBody>
      </p:sp>
      <p:sp>
        <p:nvSpPr>
          <p:cNvPr id="3" name="内容占位符 2">
            <a:extLst>
              <a:ext uri="{FF2B5EF4-FFF2-40B4-BE49-F238E27FC236}">
                <a16:creationId xmlns:a16="http://schemas.microsoft.com/office/drawing/2014/main" id="{35B29BB8-36D0-4C99-9F98-B8D1C04E762C}"/>
              </a:ext>
            </a:extLst>
          </p:cNvPr>
          <p:cNvSpPr>
            <a:spLocks noGrp="1"/>
          </p:cNvSpPr>
          <p:nvPr>
            <p:ph idx="1"/>
          </p:nvPr>
        </p:nvSpPr>
        <p:spPr>
          <a:xfrm>
            <a:off x="838200" y="1601406"/>
            <a:ext cx="10134600" cy="4575557"/>
          </a:xfrm>
        </p:spPr>
        <p:txBody>
          <a:bodyPr/>
          <a:lstStyle/>
          <a:p>
            <a:r>
              <a:rPr lang="en-US" dirty="0"/>
              <a:t>UDP </a:t>
            </a:r>
          </a:p>
          <a:p>
            <a:r>
              <a:rPr lang="en-US" dirty="0"/>
              <a:t>Two types of packet format </a:t>
            </a:r>
          </a:p>
          <a:p>
            <a:pPr marL="914400" lvl="1" indent="-457200">
              <a:buFont typeface="+mj-lt"/>
              <a:buAutoNum type="arabicPeriod"/>
            </a:pPr>
            <a:r>
              <a:rPr lang="en-US" dirty="0"/>
              <a:t> </a:t>
            </a:r>
          </a:p>
          <a:p>
            <a:pPr lvl="2"/>
            <a:r>
              <a:rPr lang="en-US" b="1" dirty="0"/>
              <a:t>Light-weighted </a:t>
            </a:r>
            <a:r>
              <a:rPr lang="en-US" dirty="0"/>
              <a:t>but important</a:t>
            </a:r>
          </a:p>
          <a:p>
            <a:pPr lvl="2"/>
            <a:r>
              <a:rPr lang="en-US" dirty="0"/>
              <a:t>Depth: 32 bytes, color histogram: 24 * 32 bytes</a:t>
            </a:r>
          </a:p>
          <a:p>
            <a:pPr lvl="2"/>
            <a:r>
              <a:rPr lang="en-US" dirty="0"/>
              <a:t>With repetition coding (x2)</a:t>
            </a:r>
          </a:p>
          <a:p>
            <a:pPr marL="914400" lvl="1" indent="-457200">
              <a:buFont typeface="+mj-lt"/>
              <a:buAutoNum type="arabicPeriod"/>
            </a:pPr>
            <a:r>
              <a:rPr lang="en-US" dirty="0"/>
              <a:t> </a:t>
            </a:r>
          </a:p>
          <a:p>
            <a:pPr lvl="2"/>
            <a:r>
              <a:rPr lang="en-US" b="1" dirty="0"/>
              <a:t>Heavy-weighted</a:t>
            </a:r>
            <a:r>
              <a:rPr lang="en-US" dirty="0"/>
              <a:t> and less important</a:t>
            </a:r>
          </a:p>
          <a:p>
            <a:pPr lvl="2"/>
            <a:r>
              <a:rPr lang="en-US" dirty="0"/>
              <a:t>128 * 32  = 4096 bytes per </a:t>
            </a:r>
            <a:r>
              <a:rPr lang="en-US" dirty="0" err="1"/>
              <a:t>keypoint</a:t>
            </a:r>
            <a:r>
              <a:rPr lang="en-US" dirty="0"/>
              <a:t>.</a:t>
            </a:r>
          </a:p>
          <a:p>
            <a:pPr lvl="2"/>
            <a:r>
              <a:rPr lang="en-US" dirty="0"/>
              <a:t>No repetition coding</a:t>
            </a:r>
          </a:p>
        </p:txBody>
      </p:sp>
      <p:sp>
        <p:nvSpPr>
          <p:cNvPr id="4" name="日期占位符 3">
            <a:extLst>
              <a:ext uri="{FF2B5EF4-FFF2-40B4-BE49-F238E27FC236}">
                <a16:creationId xmlns:a16="http://schemas.microsoft.com/office/drawing/2014/main" id="{09253DB2-6D3D-4844-AD39-0BF790AAC669}"/>
              </a:ext>
            </a:extLst>
          </p:cNvPr>
          <p:cNvSpPr>
            <a:spLocks noGrp="1"/>
          </p:cNvSpPr>
          <p:nvPr>
            <p:ph type="dt" sz="half" idx="10"/>
          </p:nvPr>
        </p:nvSpPr>
        <p:spPr/>
        <p:txBody>
          <a:bodyPr/>
          <a:lstStyle/>
          <a:p>
            <a:fld id="{443C60E4-74FD-491B-9C85-B9DF75E648C3}" type="datetime1">
              <a:rPr lang="en-US" smtClean="0"/>
              <a:t>9/30/2019</a:t>
            </a:fld>
            <a:endParaRPr lang="en-US"/>
          </a:p>
        </p:txBody>
      </p:sp>
      <p:sp>
        <p:nvSpPr>
          <p:cNvPr id="5" name="页脚占位符 4">
            <a:extLst>
              <a:ext uri="{FF2B5EF4-FFF2-40B4-BE49-F238E27FC236}">
                <a16:creationId xmlns:a16="http://schemas.microsoft.com/office/drawing/2014/main" id="{330734E2-7683-4095-9A9E-C37DC6D97E84}"/>
              </a:ext>
            </a:extLst>
          </p:cNvPr>
          <p:cNvSpPr>
            <a:spLocks noGrp="1"/>
          </p:cNvSpPr>
          <p:nvPr>
            <p:ph type="ftr" sz="quarter" idx="11"/>
          </p:nvPr>
        </p:nvSpPr>
        <p:spPr/>
        <p:txBody>
          <a:bodyPr/>
          <a:lstStyle/>
          <a:p>
            <a:r>
              <a:rPr lang="en-US"/>
              <a:t>Liu et al</a:t>
            </a:r>
            <a:endParaRPr lang="en-US" dirty="0"/>
          </a:p>
        </p:txBody>
      </p:sp>
      <p:graphicFrame>
        <p:nvGraphicFramePr>
          <p:cNvPr id="6" name="表格 5">
            <a:extLst>
              <a:ext uri="{FF2B5EF4-FFF2-40B4-BE49-F238E27FC236}">
                <a16:creationId xmlns:a16="http://schemas.microsoft.com/office/drawing/2014/main" id="{64D2775D-253F-47A1-8887-BE2954546761}"/>
              </a:ext>
            </a:extLst>
          </p:cNvPr>
          <p:cNvGraphicFramePr>
            <a:graphicFrameLocks noGrp="1"/>
          </p:cNvGraphicFramePr>
          <p:nvPr>
            <p:extLst>
              <p:ext uri="{D42A27DB-BD31-4B8C-83A1-F6EECF244321}">
                <p14:modId xmlns:p14="http://schemas.microsoft.com/office/powerpoint/2010/main" val="3168435821"/>
              </p:ext>
            </p:extLst>
          </p:nvPr>
        </p:nvGraphicFramePr>
        <p:xfrm>
          <a:off x="1839432" y="2577201"/>
          <a:ext cx="8952615" cy="370840"/>
        </p:xfrm>
        <a:graphic>
          <a:graphicData uri="http://schemas.openxmlformats.org/drawingml/2006/table">
            <a:tbl>
              <a:tblPr firstRow="1" bandRow="1">
                <a:tableStyleId>{5C22544A-7EE6-4342-B048-85BDC9FD1C3A}</a:tableStyleId>
              </a:tblPr>
              <a:tblGrid>
                <a:gridCol w="1403498">
                  <a:extLst>
                    <a:ext uri="{9D8B030D-6E8A-4147-A177-3AD203B41FA5}">
                      <a16:colId xmlns:a16="http://schemas.microsoft.com/office/drawing/2014/main" val="2328663154"/>
                    </a:ext>
                  </a:extLst>
                </a:gridCol>
                <a:gridCol w="1850065">
                  <a:extLst>
                    <a:ext uri="{9D8B030D-6E8A-4147-A177-3AD203B41FA5}">
                      <a16:colId xmlns:a16="http://schemas.microsoft.com/office/drawing/2014/main" val="427025301"/>
                    </a:ext>
                  </a:extLst>
                </a:gridCol>
                <a:gridCol w="1158949">
                  <a:extLst>
                    <a:ext uri="{9D8B030D-6E8A-4147-A177-3AD203B41FA5}">
                      <a16:colId xmlns:a16="http://schemas.microsoft.com/office/drawing/2014/main" val="769256532"/>
                    </a:ext>
                  </a:extLst>
                </a:gridCol>
                <a:gridCol w="712382">
                  <a:extLst>
                    <a:ext uri="{9D8B030D-6E8A-4147-A177-3AD203B41FA5}">
                      <a16:colId xmlns:a16="http://schemas.microsoft.com/office/drawing/2014/main" val="1717987444"/>
                    </a:ext>
                  </a:extLst>
                </a:gridCol>
                <a:gridCol w="2052083">
                  <a:extLst>
                    <a:ext uri="{9D8B030D-6E8A-4147-A177-3AD203B41FA5}">
                      <a16:colId xmlns:a16="http://schemas.microsoft.com/office/drawing/2014/main" val="1799910521"/>
                    </a:ext>
                  </a:extLst>
                </a:gridCol>
                <a:gridCol w="1775638">
                  <a:extLst>
                    <a:ext uri="{9D8B030D-6E8A-4147-A177-3AD203B41FA5}">
                      <a16:colId xmlns:a16="http://schemas.microsoft.com/office/drawing/2014/main" val="2450545149"/>
                    </a:ext>
                  </a:extLst>
                </a:gridCol>
              </a:tblGrid>
              <a:tr h="370840">
                <a:tc>
                  <a:txBody>
                    <a:bodyPr/>
                    <a:lstStyle/>
                    <a:p>
                      <a:pPr algn="ctr"/>
                      <a:r>
                        <a:rPr lang="en-US" dirty="0"/>
                        <a:t>Timestamp</a:t>
                      </a:r>
                    </a:p>
                  </a:txBody>
                  <a:tcPr/>
                </a:tc>
                <a:tc>
                  <a:txBody>
                    <a:bodyPr/>
                    <a:lstStyle/>
                    <a:p>
                      <a:pPr algn="ctr"/>
                      <a:r>
                        <a:rPr lang="en-US" dirty="0"/>
                        <a:t>Video frame ID</a:t>
                      </a:r>
                    </a:p>
                  </a:txBody>
                  <a:tcPr/>
                </a:tc>
                <a:tc>
                  <a:txBody>
                    <a:bodyPr/>
                    <a:lstStyle/>
                    <a:p>
                      <a:pPr algn="ctr"/>
                      <a:r>
                        <a:rPr lang="en-US" dirty="0"/>
                        <a:t>Vehicle ID</a:t>
                      </a:r>
                    </a:p>
                  </a:txBody>
                  <a:tcPr/>
                </a:tc>
                <a:tc>
                  <a:txBody>
                    <a:bodyPr/>
                    <a:lstStyle/>
                    <a:p>
                      <a:pPr algn="ctr"/>
                      <a:r>
                        <a:rPr lang="en-US" dirty="0"/>
                        <a:t>GPS</a:t>
                      </a:r>
                    </a:p>
                  </a:txBody>
                  <a:tcPr/>
                </a:tc>
                <a:tc>
                  <a:txBody>
                    <a:bodyPr/>
                    <a:lstStyle/>
                    <a:p>
                      <a:pPr algn="ctr"/>
                      <a:r>
                        <a:rPr lang="en-US" dirty="0"/>
                        <a:t>Estimated depth</a:t>
                      </a:r>
                    </a:p>
                  </a:txBody>
                  <a:tcPr>
                    <a:solidFill>
                      <a:srgbClr val="7030A0"/>
                    </a:solidFill>
                  </a:tcPr>
                </a:tc>
                <a:tc>
                  <a:txBody>
                    <a:bodyPr/>
                    <a:lstStyle/>
                    <a:p>
                      <a:pPr algn="ctr"/>
                      <a:r>
                        <a:rPr lang="en-US" dirty="0"/>
                        <a:t>Color histogram</a:t>
                      </a:r>
                    </a:p>
                  </a:txBody>
                  <a:tcPr>
                    <a:solidFill>
                      <a:srgbClr val="7030A0"/>
                    </a:solidFill>
                  </a:tcPr>
                </a:tc>
                <a:extLst>
                  <a:ext uri="{0D108BD9-81ED-4DB2-BD59-A6C34878D82A}">
                    <a16:rowId xmlns:a16="http://schemas.microsoft.com/office/drawing/2014/main" val="3099872015"/>
                  </a:ext>
                </a:extLst>
              </a:tr>
            </a:tbl>
          </a:graphicData>
        </a:graphic>
      </p:graphicFrame>
      <p:graphicFrame>
        <p:nvGraphicFramePr>
          <p:cNvPr id="10" name="表格 9">
            <a:extLst>
              <a:ext uri="{FF2B5EF4-FFF2-40B4-BE49-F238E27FC236}">
                <a16:creationId xmlns:a16="http://schemas.microsoft.com/office/drawing/2014/main" id="{4141DEC0-EA3B-40D5-95A0-60B39718EE78}"/>
              </a:ext>
            </a:extLst>
          </p:cNvPr>
          <p:cNvGraphicFramePr>
            <a:graphicFrameLocks noGrp="1"/>
          </p:cNvGraphicFramePr>
          <p:nvPr>
            <p:extLst>
              <p:ext uri="{D42A27DB-BD31-4B8C-83A1-F6EECF244321}">
                <p14:modId xmlns:p14="http://schemas.microsoft.com/office/powerpoint/2010/main" val="107199595"/>
              </p:ext>
            </p:extLst>
          </p:nvPr>
        </p:nvGraphicFramePr>
        <p:xfrm>
          <a:off x="1839432" y="4006242"/>
          <a:ext cx="8931349" cy="370840"/>
        </p:xfrm>
        <a:graphic>
          <a:graphicData uri="http://schemas.openxmlformats.org/drawingml/2006/table">
            <a:tbl>
              <a:tblPr firstRow="1" bandRow="1">
                <a:tableStyleId>{5C22544A-7EE6-4342-B048-85BDC9FD1C3A}</a:tableStyleId>
              </a:tblPr>
              <a:tblGrid>
                <a:gridCol w="1403498">
                  <a:extLst>
                    <a:ext uri="{9D8B030D-6E8A-4147-A177-3AD203B41FA5}">
                      <a16:colId xmlns:a16="http://schemas.microsoft.com/office/drawing/2014/main" val="2328663154"/>
                    </a:ext>
                  </a:extLst>
                </a:gridCol>
                <a:gridCol w="1850065">
                  <a:extLst>
                    <a:ext uri="{9D8B030D-6E8A-4147-A177-3AD203B41FA5}">
                      <a16:colId xmlns:a16="http://schemas.microsoft.com/office/drawing/2014/main" val="427025301"/>
                    </a:ext>
                  </a:extLst>
                </a:gridCol>
                <a:gridCol w="1169582">
                  <a:extLst>
                    <a:ext uri="{9D8B030D-6E8A-4147-A177-3AD203B41FA5}">
                      <a16:colId xmlns:a16="http://schemas.microsoft.com/office/drawing/2014/main" val="769256532"/>
                    </a:ext>
                  </a:extLst>
                </a:gridCol>
                <a:gridCol w="701749">
                  <a:extLst>
                    <a:ext uri="{9D8B030D-6E8A-4147-A177-3AD203B41FA5}">
                      <a16:colId xmlns:a16="http://schemas.microsoft.com/office/drawing/2014/main" val="1717987444"/>
                    </a:ext>
                  </a:extLst>
                </a:gridCol>
                <a:gridCol w="2679404">
                  <a:extLst>
                    <a:ext uri="{9D8B030D-6E8A-4147-A177-3AD203B41FA5}">
                      <a16:colId xmlns:a16="http://schemas.microsoft.com/office/drawing/2014/main" val="1799910521"/>
                    </a:ext>
                  </a:extLst>
                </a:gridCol>
                <a:gridCol w="1127051">
                  <a:extLst>
                    <a:ext uri="{9D8B030D-6E8A-4147-A177-3AD203B41FA5}">
                      <a16:colId xmlns:a16="http://schemas.microsoft.com/office/drawing/2014/main" val="2450545149"/>
                    </a:ext>
                  </a:extLst>
                </a:gridCol>
              </a:tblGrid>
              <a:tr h="370840">
                <a:tc>
                  <a:txBody>
                    <a:bodyPr/>
                    <a:lstStyle/>
                    <a:p>
                      <a:pPr algn="ctr"/>
                      <a:r>
                        <a:rPr lang="en-US" dirty="0"/>
                        <a:t>Timestamp</a:t>
                      </a:r>
                    </a:p>
                  </a:txBody>
                  <a:tcPr/>
                </a:tc>
                <a:tc>
                  <a:txBody>
                    <a:bodyPr/>
                    <a:lstStyle/>
                    <a:p>
                      <a:pPr algn="ctr"/>
                      <a:r>
                        <a:rPr lang="en-US" dirty="0"/>
                        <a:t>Video frame ID</a:t>
                      </a:r>
                    </a:p>
                  </a:txBody>
                  <a:tcPr/>
                </a:tc>
                <a:tc>
                  <a:txBody>
                    <a:bodyPr/>
                    <a:lstStyle/>
                    <a:p>
                      <a:pPr algn="ctr"/>
                      <a:r>
                        <a:rPr lang="en-US" dirty="0"/>
                        <a:t>Vehicle ID</a:t>
                      </a:r>
                    </a:p>
                  </a:txBody>
                  <a:tcPr/>
                </a:tc>
                <a:tc>
                  <a:txBody>
                    <a:bodyPr/>
                    <a:lstStyle/>
                    <a:p>
                      <a:pPr algn="ctr"/>
                      <a:r>
                        <a:rPr lang="en-US" dirty="0"/>
                        <a:t>GPS</a:t>
                      </a:r>
                    </a:p>
                  </a:txBody>
                  <a:tcPr/>
                </a:tc>
                <a:tc>
                  <a:txBody>
                    <a:bodyPr/>
                    <a:lstStyle/>
                    <a:p>
                      <a:pPr algn="ctr"/>
                      <a:r>
                        <a:rPr lang="en-US" dirty="0"/>
                        <a:t>1 SIFT / 2 SURF descriptors</a:t>
                      </a:r>
                    </a:p>
                  </a:txBody>
                  <a:tcPr>
                    <a:solidFill>
                      <a:srgbClr val="002060"/>
                    </a:solidFill>
                  </a:tcPr>
                </a:tc>
                <a:tc>
                  <a:txBody>
                    <a:bodyPr/>
                    <a:lstStyle/>
                    <a:p>
                      <a:pPr algn="ctr"/>
                      <a:r>
                        <a:rPr lang="en-US" dirty="0"/>
                        <a:t>Batch ID</a:t>
                      </a:r>
                    </a:p>
                  </a:txBody>
                  <a:tcPr>
                    <a:solidFill>
                      <a:srgbClr val="002060"/>
                    </a:solidFill>
                  </a:tcPr>
                </a:tc>
                <a:extLst>
                  <a:ext uri="{0D108BD9-81ED-4DB2-BD59-A6C34878D82A}">
                    <a16:rowId xmlns:a16="http://schemas.microsoft.com/office/drawing/2014/main" val="3099872015"/>
                  </a:ext>
                </a:extLst>
              </a:tr>
            </a:tbl>
          </a:graphicData>
        </a:graphic>
      </p:graphicFrame>
      <p:sp>
        <p:nvSpPr>
          <p:cNvPr id="7" name="灯片编号占位符 6">
            <a:extLst>
              <a:ext uri="{FF2B5EF4-FFF2-40B4-BE49-F238E27FC236}">
                <a16:creationId xmlns:a16="http://schemas.microsoft.com/office/drawing/2014/main" id="{8AF06E33-7D77-454D-8151-4E5A036BF010}"/>
              </a:ext>
            </a:extLst>
          </p:cNvPr>
          <p:cNvSpPr>
            <a:spLocks noGrp="1"/>
          </p:cNvSpPr>
          <p:nvPr>
            <p:ph type="sldNum" sz="quarter" idx="12"/>
          </p:nvPr>
        </p:nvSpPr>
        <p:spPr/>
        <p:txBody>
          <a:bodyPr/>
          <a:lstStyle/>
          <a:p>
            <a:fld id="{E28968F2-E780-458E-BEC0-AED72E8C9DF0}" type="slidenum">
              <a:rPr lang="en-US" smtClean="0"/>
              <a:pPr/>
              <a:t>12</a:t>
            </a:fld>
            <a:r>
              <a:rPr lang="en-US"/>
              <a:t>/18</a:t>
            </a:r>
            <a:endParaRPr lang="en-US" dirty="0"/>
          </a:p>
        </p:txBody>
      </p:sp>
    </p:spTree>
    <p:extLst>
      <p:ext uri="{BB962C8B-B14F-4D97-AF65-F5344CB8AC3E}">
        <p14:creationId xmlns:p14="http://schemas.microsoft.com/office/powerpoint/2010/main" val="22744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6A7266-1922-4E25-85E3-AA3F477887FD}"/>
              </a:ext>
            </a:extLst>
          </p:cNvPr>
          <p:cNvSpPr>
            <a:spLocks noGrp="1"/>
          </p:cNvSpPr>
          <p:nvPr>
            <p:ph type="title"/>
          </p:nvPr>
        </p:nvSpPr>
        <p:spPr/>
        <p:txBody>
          <a:bodyPr/>
          <a:lstStyle/>
          <a:p>
            <a:r>
              <a:rPr lang="en-US" dirty="0"/>
              <a:t>Metrics to evaluate </a:t>
            </a:r>
            <a:r>
              <a:rPr lang="en-US" dirty="0" err="1"/>
              <a:t>FusionEye</a:t>
            </a:r>
            <a:endParaRPr lang="en-US" dirty="0"/>
          </a:p>
        </p:txBody>
      </p:sp>
      <p:sp>
        <p:nvSpPr>
          <p:cNvPr id="3" name="内容占位符 2">
            <a:extLst>
              <a:ext uri="{FF2B5EF4-FFF2-40B4-BE49-F238E27FC236}">
                <a16:creationId xmlns:a16="http://schemas.microsoft.com/office/drawing/2014/main" id="{A5B3335E-87BA-4467-ADAD-4621A1F0FB0E}"/>
              </a:ext>
            </a:extLst>
          </p:cNvPr>
          <p:cNvSpPr>
            <a:spLocks noGrp="1"/>
          </p:cNvSpPr>
          <p:nvPr>
            <p:ph idx="1"/>
          </p:nvPr>
        </p:nvSpPr>
        <p:spPr>
          <a:xfrm>
            <a:off x="838199" y="1601406"/>
            <a:ext cx="10439401" cy="4575557"/>
          </a:xfrm>
        </p:spPr>
        <p:txBody>
          <a:bodyPr>
            <a:normAutofit lnSpcReduction="10000"/>
          </a:bodyPr>
          <a:lstStyle/>
          <a:p>
            <a:r>
              <a:rPr lang="en-US"/>
              <a:t>Merging accuracy</a:t>
            </a:r>
            <a:endParaRPr lang="en-US" dirty="0"/>
          </a:p>
          <a:p>
            <a:pPr lvl="1"/>
            <a:r>
              <a:rPr lang="en-US" b="1" dirty="0"/>
              <a:t>Precision</a:t>
            </a:r>
          </a:p>
          <a:p>
            <a:pPr lvl="1"/>
            <a:r>
              <a:rPr lang="en-US" b="1" dirty="0"/>
              <a:t>Recall</a:t>
            </a:r>
          </a:p>
          <a:p>
            <a:pPr lvl="1"/>
            <a:r>
              <a:rPr lang="en-US" b="1" dirty="0"/>
              <a:t>F-score</a:t>
            </a:r>
          </a:p>
          <a:p>
            <a:endParaRPr lang="en-US" dirty="0"/>
          </a:p>
          <a:p>
            <a:r>
              <a:rPr lang="en-US" dirty="0"/>
              <a:t>Transmission-wise</a:t>
            </a:r>
          </a:p>
          <a:p>
            <a:pPr lvl="1"/>
            <a:r>
              <a:rPr lang="en-US" b="1" dirty="0"/>
              <a:t>Average transmitted data size</a:t>
            </a:r>
            <a:r>
              <a:rPr lang="en-US" dirty="0"/>
              <a:t>: the average transmitted data size transmitted per video frame </a:t>
            </a:r>
          </a:p>
          <a:p>
            <a:pPr lvl="1"/>
            <a:r>
              <a:rPr lang="en-US" b="1" dirty="0"/>
              <a:t>Latency</a:t>
            </a:r>
            <a:r>
              <a:rPr lang="en-US" dirty="0"/>
              <a:t>:  the duration from the time a video frame is grabbed till all necessary information is received </a:t>
            </a:r>
          </a:p>
          <a:p>
            <a:pPr lvl="1"/>
            <a:r>
              <a:rPr lang="en-US" b="1" dirty="0"/>
              <a:t>Packet error rate</a:t>
            </a:r>
            <a:r>
              <a:rPr lang="en-US" dirty="0"/>
              <a:t>: the ratio of the number of dropped packets to the total number of transmitted packets of a certain type of feature combination</a:t>
            </a:r>
          </a:p>
          <a:p>
            <a:pPr marL="457200" lvl="1" indent="0">
              <a:buNone/>
            </a:pPr>
            <a:endParaRPr lang="en-US" dirty="0"/>
          </a:p>
        </p:txBody>
      </p:sp>
      <p:sp>
        <p:nvSpPr>
          <p:cNvPr id="4" name="日期占位符 3">
            <a:extLst>
              <a:ext uri="{FF2B5EF4-FFF2-40B4-BE49-F238E27FC236}">
                <a16:creationId xmlns:a16="http://schemas.microsoft.com/office/drawing/2014/main" id="{4BFFBE88-88ED-4CA4-8E94-82167665BAF4}"/>
              </a:ext>
            </a:extLst>
          </p:cNvPr>
          <p:cNvSpPr>
            <a:spLocks noGrp="1"/>
          </p:cNvSpPr>
          <p:nvPr>
            <p:ph type="dt" sz="half" idx="10"/>
          </p:nvPr>
        </p:nvSpPr>
        <p:spPr/>
        <p:txBody>
          <a:bodyPr/>
          <a:lstStyle/>
          <a:p>
            <a:fld id="{82259692-78F9-4446-8D36-C74D187DAA17}" type="datetime1">
              <a:rPr lang="en-US" smtClean="0"/>
              <a:t>9/30/2019</a:t>
            </a:fld>
            <a:endParaRPr lang="en-US"/>
          </a:p>
        </p:txBody>
      </p:sp>
      <p:sp>
        <p:nvSpPr>
          <p:cNvPr id="5" name="页脚占位符 4">
            <a:extLst>
              <a:ext uri="{FF2B5EF4-FFF2-40B4-BE49-F238E27FC236}">
                <a16:creationId xmlns:a16="http://schemas.microsoft.com/office/drawing/2014/main" id="{0A889882-D10F-4EE1-98D3-26DBEF0C07D1}"/>
              </a:ext>
            </a:extLst>
          </p:cNvPr>
          <p:cNvSpPr>
            <a:spLocks noGrp="1"/>
          </p:cNvSpPr>
          <p:nvPr>
            <p:ph type="ftr" sz="quarter" idx="11"/>
          </p:nvPr>
        </p:nvSpPr>
        <p:spPr/>
        <p:txBody>
          <a:bodyPr/>
          <a:lstStyle/>
          <a:p>
            <a:r>
              <a:rPr lang="en-US"/>
              <a:t>Liu et al</a:t>
            </a:r>
            <a:endParaRPr lang="en-US" dirty="0"/>
          </a:p>
        </p:txBody>
      </p:sp>
      <p:sp>
        <p:nvSpPr>
          <p:cNvPr id="6" name="灯片编号占位符 5">
            <a:extLst>
              <a:ext uri="{FF2B5EF4-FFF2-40B4-BE49-F238E27FC236}">
                <a16:creationId xmlns:a16="http://schemas.microsoft.com/office/drawing/2014/main" id="{AF3DD935-FA3C-4BE2-975D-0A34D28654D9}"/>
              </a:ext>
            </a:extLst>
          </p:cNvPr>
          <p:cNvSpPr>
            <a:spLocks noGrp="1"/>
          </p:cNvSpPr>
          <p:nvPr>
            <p:ph type="sldNum" sz="quarter" idx="12"/>
          </p:nvPr>
        </p:nvSpPr>
        <p:spPr/>
        <p:txBody>
          <a:bodyPr/>
          <a:lstStyle/>
          <a:p>
            <a:fld id="{E28968F2-E780-458E-BEC0-AED72E8C9DF0}" type="slidenum">
              <a:rPr lang="en-US" smtClean="0"/>
              <a:pPr/>
              <a:t>13</a:t>
            </a:fld>
            <a:r>
              <a:rPr lang="en-US"/>
              <a:t>/18</a:t>
            </a:r>
            <a:endParaRPr lang="en-US" dirty="0"/>
          </a:p>
        </p:txBody>
      </p:sp>
    </p:spTree>
    <p:extLst>
      <p:ext uri="{BB962C8B-B14F-4D97-AF65-F5344CB8AC3E}">
        <p14:creationId xmlns:p14="http://schemas.microsoft.com/office/powerpoint/2010/main" val="224720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A4AA3-F82E-4EBB-8A01-7D15BC648F2B}"/>
              </a:ext>
            </a:extLst>
          </p:cNvPr>
          <p:cNvSpPr>
            <a:spLocks noGrp="1"/>
          </p:cNvSpPr>
          <p:nvPr>
            <p:ph type="title"/>
          </p:nvPr>
        </p:nvSpPr>
        <p:spPr/>
        <p:txBody>
          <a:bodyPr/>
          <a:lstStyle/>
          <a:p>
            <a:r>
              <a:rPr lang="en-US" dirty="0"/>
              <a:t>Merging accuracy &amp; Bandwidth</a:t>
            </a:r>
          </a:p>
        </p:txBody>
      </p:sp>
      <p:sp>
        <p:nvSpPr>
          <p:cNvPr id="3" name="内容占位符 2">
            <a:extLst>
              <a:ext uri="{FF2B5EF4-FFF2-40B4-BE49-F238E27FC236}">
                <a16:creationId xmlns:a16="http://schemas.microsoft.com/office/drawing/2014/main" id="{7A4C5EB1-41B9-4F67-A73A-6694B406C987}"/>
              </a:ext>
            </a:extLst>
          </p:cNvPr>
          <p:cNvSpPr>
            <a:spLocks noGrp="1"/>
          </p:cNvSpPr>
          <p:nvPr>
            <p:ph idx="1"/>
          </p:nvPr>
        </p:nvSpPr>
        <p:spPr>
          <a:xfrm>
            <a:off x="-2266506" y="1549950"/>
            <a:ext cx="1936898" cy="4575557"/>
          </a:xfrm>
        </p:spPr>
        <p:txBody>
          <a:bodyPr/>
          <a:lstStyle/>
          <a:p>
            <a:r>
              <a:rPr lang="en-US" dirty="0"/>
              <a:t>Be precise about the numbers</a:t>
            </a:r>
          </a:p>
          <a:p>
            <a:endParaRPr lang="en-US" dirty="0"/>
          </a:p>
        </p:txBody>
      </p:sp>
      <p:sp>
        <p:nvSpPr>
          <p:cNvPr id="4" name="日期占位符 3">
            <a:extLst>
              <a:ext uri="{FF2B5EF4-FFF2-40B4-BE49-F238E27FC236}">
                <a16:creationId xmlns:a16="http://schemas.microsoft.com/office/drawing/2014/main" id="{C36E1F67-DF5D-40FD-9FB7-FDFCE1CFA0CF}"/>
              </a:ext>
            </a:extLst>
          </p:cNvPr>
          <p:cNvSpPr>
            <a:spLocks noGrp="1"/>
          </p:cNvSpPr>
          <p:nvPr>
            <p:ph type="dt" sz="half" idx="10"/>
          </p:nvPr>
        </p:nvSpPr>
        <p:spPr/>
        <p:txBody>
          <a:bodyPr/>
          <a:lstStyle/>
          <a:p>
            <a:fld id="{C56054C5-332B-48CF-B1FA-9D37171F6887}" type="datetime1">
              <a:rPr lang="en-US" smtClean="0"/>
              <a:t>9/30/2019</a:t>
            </a:fld>
            <a:endParaRPr lang="en-US"/>
          </a:p>
        </p:txBody>
      </p:sp>
      <p:sp>
        <p:nvSpPr>
          <p:cNvPr id="5" name="页脚占位符 4">
            <a:extLst>
              <a:ext uri="{FF2B5EF4-FFF2-40B4-BE49-F238E27FC236}">
                <a16:creationId xmlns:a16="http://schemas.microsoft.com/office/drawing/2014/main" id="{20018263-6056-4AFB-9F43-B7DB1F155B4B}"/>
              </a:ext>
            </a:extLst>
          </p:cNvPr>
          <p:cNvSpPr>
            <a:spLocks noGrp="1"/>
          </p:cNvSpPr>
          <p:nvPr>
            <p:ph type="ftr" sz="quarter" idx="11"/>
          </p:nvPr>
        </p:nvSpPr>
        <p:spPr/>
        <p:txBody>
          <a:bodyPr/>
          <a:lstStyle/>
          <a:p>
            <a:r>
              <a:rPr lang="en-US"/>
              <a:t>Liu et al</a:t>
            </a:r>
            <a:endParaRPr lang="en-US" dirty="0"/>
          </a:p>
        </p:txBody>
      </p:sp>
      <p:pic>
        <p:nvPicPr>
          <p:cNvPr id="9" name="图片 8">
            <a:extLst>
              <a:ext uri="{FF2B5EF4-FFF2-40B4-BE49-F238E27FC236}">
                <a16:creationId xmlns:a16="http://schemas.microsoft.com/office/drawing/2014/main" id="{82D894AB-8227-4CC3-AF2D-444DC8F82248}"/>
              </a:ext>
            </a:extLst>
          </p:cNvPr>
          <p:cNvPicPr>
            <a:picLocks noChangeAspect="1"/>
          </p:cNvPicPr>
          <p:nvPr/>
        </p:nvPicPr>
        <p:blipFill>
          <a:blip r:embed="rId3"/>
          <a:stretch>
            <a:fillRect/>
          </a:stretch>
        </p:blipFill>
        <p:spPr>
          <a:xfrm>
            <a:off x="6273209" y="1819188"/>
            <a:ext cx="5487290" cy="4037077"/>
          </a:xfrm>
          <a:prstGeom prst="rect">
            <a:avLst/>
          </a:prstGeom>
        </p:spPr>
      </p:pic>
      <p:pic>
        <p:nvPicPr>
          <p:cNvPr id="11" name="图片 10">
            <a:extLst>
              <a:ext uri="{FF2B5EF4-FFF2-40B4-BE49-F238E27FC236}">
                <a16:creationId xmlns:a16="http://schemas.microsoft.com/office/drawing/2014/main" id="{6A851B3B-EE20-4D55-B08C-42DA01A593C8}"/>
              </a:ext>
            </a:extLst>
          </p:cNvPr>
          <p:cNvPicPr>
            <a:picLocks noChangeAspect="1"/>
          </p:cNvPicPr>
          <p:nvPr/>
        </p:nvPicPr>
        <p:blipFill>
          <a:blip r:embed="rId4"/>
          <a:stretch>
            <a:fillRect/>
          </a:stretch>
        </p:blipFill>
        <p:spPr>
          <a:xfrm>
            <a:off x="431501" y="1819188"/>
            <a:ext cx="5167599" cy="3848100"/>
          </a:xfrm>
          <a:prstGeom prst="rect">
            <a:avLst/>
          </a:prstGeom>
        </p:spPr>
      </p:pic>
      <p:sp>
        <p:nvSpPr>
          <p:cNvPr id="6" name="灯片编号占位符 5">
            <a:extLst>
              <a:ext uri="{FF2B5EF4-FFF2-40B4-BE49-F238E27FC236}">
                <a16:creationId xmlns:a16="http://schemas.microsoft.com/office/drawing/2014/main" id="{78763E1F-4B47-4443-BD67-7863585C57B3}"/>
              </a:ext>
            </a:extLst>
          </p:cNvPr>
          <p:cNvSpPr>
            <a:spLocks noGrp="1"/>
          </p:cNvSpPr>
          <p:nvPr>
            <p:ph type="sldNum" sz="quarter" idx="12"/>
          </p:nvPr>
        </p:nvSpPr>
        <p:spPr/>
        <p:txBody>
          <a:bodyPr/>
          <a:lstStyle/>
          <a:p>
            <a:fld id="{E28968F2-E780-458E-BEC0-AED72E8C9DF0}" type="slidenum">
              <a:rPr lang="en-US" smtClean="0"/>
              <a:pPr/>
              <a:t>14</a:t>
            </a:fld>
            <a:r>
              <a:rPr lang="en-US"/>
              <a:t>/18</a:t>
            </a:r>
            <a:endParaRPr lang="en-US" dirty="0"/>
          </a:p>
        </p:txBody>
      </p:sp>
    </p:spTree>
    <p:extLst>
      <p:ext uri="{BB962C8B-B14F-4D97-AF65-F5344CB8AC3E}">
        <p14:creationId xmlns:p14="http://schemas.microsoft.com/office/powerpoint/2010/main" val="28885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19C5CA-0429-461E-A3D3-4891FAC8B255}"/>
              </a:ext>
            </a:extLst>
          </p:cNvPr>
          <p:cNvSpPr>
            <a:spLocks noGrp="1"/>
          </p:cNvSpPr>
          <p:nvPr>
            <p:ph type="title"/>
          </p:nvPr>
        </p:nvSpPr>
        <p:spPr/>
        <p:txBody>
          <a:bodyPr/>
          <a:lstStyle/>
          <a:p>
            <a:r>
              <a:rPr lang="en-US" dirty="0"/>
              <a:t>Merging results</a:t>
            </a:r>
          </a:p>
        </p:txBody>
      </p:sp>
      <p:sp>
        <p:nvSpPr>
          <p:cNvPr id="3" name="内容占位符 2">
            <a:extLst>
              <a:ext uri="{FF2B5EF4-FFF2-40B4-BE49-F238E27FC236}">
                <a16:creationId xmlns:a16="http://schemas.microsoft.com/office/drawing/2014/main" id="{87A74D74-577B-4C53-B071-0EA469FB353A}"/>
              </a:ext>
            </a:extLst>
          </p:cNvPr>
          <p:cNvSpPr>
            <a:spLocks noGrp="1"/>
          </p:cNvSpPr>
          <p:nvPr>
            <p:ph idx="1"/>
          </p:nvPr>
        </p:nvSpPr>
        <p:spPr>
          <a:xfrm>
            <a:off x="450505" y="3792187"/>
            <a:ext cx="1842359" cy="1437815"/>
          </a:xfrm>
        </p:spPr>
        <p:txBody>
          <a:bodyPr>
            <a:normAutofit/>
          </a:bodyPr>
          <a:lstStyle/>
          <a:p>
            <a:r>
              <a:rPr lang="en-US" sz="2400" dirty="0"/>
              <a:t>Merge using depth only</a:t>
            </a:r>
          </a:p>
        </p:txBody>
      </p:sp>
      <p:sp>
        <p:nvSpPr>
          <p:cNvPr id="4" name="日期占位符 3">
            <a:extLst>
              <a:ext uri="{FF2B5EF4-FFF2-40B4-BE49-F238E27FC236}">
                <a16:creationId xmlns:a16="http://schemas.microsoft.com/office/drawing/2014/main" id="{A7312401-7BFC-4B22-8821-C596C9BDD10F}"/>
              </a:ext>
            </a:extLst>
          </p:cNvPr>
          <p:cNvSpPr>
            <a:spLocks noGrp="1"/>
          </p:cNvSpPr>
          <p:nvPr>
            <p:ph type="dt" sz="half" idx="10"/>
          </p:nvPr>
        </p:nvSpPr>
        <p:spPr/>
        <p:txBody>
          <a:bodyPr/>
          <a:lstStyle/>
          <a:p>
            <a:fld id="{A44C9995-9132-4982-8319-088D1D42C11F}" type="datetime1">
              <a:rPr lang="en-US" smtClean="0"/>
              <a:t>9/30/2019</a:t>
            </a:fld>
            <a:endParaRPr lang="en-US"/>
          </a:p>
        </p:txBody>
      </p:sp>
      <p:sp>
        <p:nvSpPr>
          <p:cNvPr id="5" name="页脚占位符 4">
            <a:extLst>
              <a:ext uri="{FF2B5EF4-FFF2-40B4-BE49-F238E27FC236}">
                <a16:creationId xmlns:a16="http://schemas.microsoft.com/office/drawing/2014/main" id="{CC9D4905-CA52-465B-9A4F-6DA4F5C5705A}"/>
              </a:ext>
            </a:extLst>
          </p:cNvPr>
          <p:cNvSpPr>
            <a:spLocks noGrp="1"/>
          </p:cNvSpPr>
          <p:nvPr>
            <p:ph type="ftr" sz="quarter" idx="11"/>
          </p:nvPr>
        </p:nvSpPr>
        <p:spPr/>
        <p:txBody>
          <a:bodyPr/>
          <a:lstStyle/>
          <a:p>
            <a:r>
              <a:rPr lang="en-US"/>
              <a:t>Liu et al</a:t>
            </a:r>
            <a:endParaRPr lang="en-US" dirty="0"/>
          </a:p>
        </p:txBody>
      </p:sp>
      <p:pic>
        <p:nvPicPr>
          <p:cNvPr id="10" name="图片 9">
            <a:extLst>
              <a:ext uri="{FF2B5EF4-FFF2-40B4-BE49-F238E27FC236}">
                <a16:creationId xmlns:a16="http://schemas.microsoft.com/office/drawing/2014/main" id="{A1FA8C93-CF46-43AE-AFF1-D90269DD9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512" y="3606878"/>
            <a:ext cx="3670116" cy="2812728"/>
          </a:xfrm>
          <a:prstGeom prst="rect">
            <a:avLst/>
          </a:prstGeom>
        </p:spPr>
      </p:pic>
      <p:pic>
        <p:nvPicPr>
          <p:cNvPr id="12" name="图片 11">
            <a:extLst>
              <a:ext uri="{FF2B5EF4-FFF2-40B4-BE49-F238E27FC236}">
                <a16:creationId xmlns:a16="http://schemas.microsoft.com/office/drawing/2014/main" id="{632087A6-276C-482D-891E-FD4CCBD23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657" y="543372"/>
            <a:ext cx="3855566" cy="3063506"/>
          </a:xfrm>
          <a:prstGeom prst="rect">
            <a:avLst/>
          </a:prstGeom>
        </p:spPr>
      </p:pic>
      <p:pic>
        <p:nvPicPr>
          <p:cNvPr id="13" name="图片 12">
            <a:extLst>
              <a:ext uri="{FF2B5EF4-FFF2-40B4-BE49-F238E27FC236}">
                <a16:creationId xmlns:a16="http://schemas.microsoft.com/office/drawing/2014/main" id="{BBD642A5-74A0-4771-B355-4DBD2855B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05" y="1316250"/>
            <a:ext cx="3588095" cy="2152857"/>
          </a:xfrm>
          <a:prstGeom prst="rect">
            <a:avLst/>
          </a:prstGeom>
        </p:spPr>
      </p:pic>
      <p:pic>
        <p:nvPicPr>
          <p:cNvPr id="15" name="图片 14">
            <a:extLst>
              <a:ext uri="{FF2B5EF4-FFF2-40B4-BE49-F238E27FC236}">
                <a16:creationId xmlns:a16="http://schemas.microsoft.com/office/drawing/2014/main" id="{82590996-8B21-484B-8092-64C1CD983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8217" y="1320212"/>
            <a:ext cx="3588095" cy="2152857"/>
          </a:xfrm>
          <a:prstGeom prst="rect">
            <a:avLst/>
          </a:prstGeom>
        </p:spPr>
      </p:pic>
      <p:pic>
        <p:nvPicPr>
          <p:cNvPr id="21" name="图片 20">
            <a:extLst>
              <a:ext uri="{FF2B5EF4-FFF2-40B4-BE49-F238E27FC236}">
                <a16:creationId xmlns:a16="http://schemas.microsoft.com/office/drawing/2014/main" id="{DC0B9575-2553-4309-ABAC-C3121D8082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0040" y="3748892"/>
            <a:ext cx="5094906" cy="2600043"/>
          </a:xfrm>
          <a:prstGeom prst="rect">
            <a:avLst/>
          </a:prstGeom>
        </p:spPr>
      </p:pic>
      <p:pic>
        <p:nvPicPr>
          <p:cNvPr id="23" name="图片 22">
            <a:extLst>
              <a:ext uri="{FF2B5EF4-FFF2-40B4-BE49-F238E27FC236}">
                <a16:creationId xmlns:a16="http://schemas.microsoft.com/office/drawing/2014/main" id="{0CE912BE-7D95-4B23-BC7A-D480C54CA7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5606" y="3713412"/>
            <a:ext cx="5278212" cy="2671005"/>
          </a:xfrm>
          <a:prstGeom prst="rect">
            <a:avLst/>
          </a:prstGeom>
        </p:spPr>
      </p:pic>
      <p:sp>
        <p:nvSpPr>
          <p:cNvPr id="24" name="内容占位符 2">
            <a:extLst>
              <a:ext uri="{FF2B5EF4-FFF2-40B4-BE49-F238E27FC236}">
                <a16:creationId xmlns:a16="http://schemas.microsoft.com/office/drawing/2014/main" id="{A4578936-4EC7-4A47-BCEF-F7ECCD2B880D}"/>
              </a:ext>
            </a:extLst>
          </p:cNvPr>
          <p:cNvSpPr txBox="1">
            <a:spLocks/>
          </p:cNvSpPr>
          <p:nvPr/>
        </p:nvSpPr>
        <p:spPr>
          <a:xfrm>
            <a:off x="-11634" y="5261460"/>
            <a:ext cx="1474056" cy="1437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p:txBody>
      </p:sp>
      <p:sp>
        <p:nvSpPr>
          <p:cNvPr id="25" name="内容占位符 2">
            <a:extLst>
              <a:ext uri="{FF2B5EF4-FFF2-40B4-BE49-F238E27FC236}">
                <a16:creationId xmlns:a16="http://schemas.microsoft.com/office/drawing/2014/main" id="{4B9F6CD9-3B70-49F6-9C04-32298A027322}"/>
              </a:ext>
            </a:extLst>
          </p:cNvPr>
          <p:cNvSpPr txBox="1">
            <a:spLocks/>
          </p:cNvSpPr>
          <p:nvPr/>
        </p:nvSpPr>
        <p:spPr>
          <a:xfrm>
            <a:off x="452666" y="3790874"/>
            <a:ext cx="2058379" cy="2673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Merge using depth, color histogram, and SURF</a:t>
            </a:r>
          </a:p>
        </p:txBody>
      </p:sp>
      <p:pic>
        <p:nvPicPr>
          <p:cNvPr id="17" name="图片 16">
            <a:extLst>
              <a:ext uri="{FF2B5EF4-FFF2-40B4-BE49-F238E27FC236}">
                <a16:creationId xmlns:a16="http://schemas.microsoft.com/office/drawing/2014/main" id="{CD456C04-E1CE-454A-AECE-429F7CF957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5388" y="3843759"/>
            <a:ext cx="5115014" cy="2575847"/>
          </a:xfrm>
          <a:prstGeom prst="rect">
            <a:avLst/>
          </a:prstGeom>
        </p:spPr>
      </p:pic>
      <p:pic>
        <p:nvPicPr>
          <p:cNvPr id="19" name="图片 18">
            <a:extLst>
              <a:ext uri="{FF2B5EF4-FFF2-40B4-BE49-F238E27FC236}">
                <a16:creationId xmlns:a16="http://schemas.microsoft.com/office/drawing/2014/main" id="{E5980ECD-5B56-41AA-9917-80715FB868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403" y="3860993"/>
            <a:ext cx="4922004" cy="2480690"/>
          </a:xfrm>
          <a:prstGeom prst="rect">
            <a:avLst/>
          </a:prstGeom>
        </p:spPr>
      </p:pic>
      <p:sp>
        <p:nvSpPr>
          <p:cNvPr id="7" name="灯片编号占位符 6">
            <a:extLst>
              <a:ext uri="{FF2B5EF4-FFF2-40B4-BE49-F238E27FC236}">
                <a16:creationId xmlns:a16="http://schemas.microsoft.com/office/drawing/2014/main" id="{3882F6F3-E6D6-4C74-8110-B8CC88CB4F5F}"/>
              </a:ext>
            </a:extLst>
          </p:cNvPr>
          <p:cNvSpPr>
            <a:spLocks noGrp="1"/>
          </p:cNvSpPr>
          <p:nvPr>
            <p:ph type="sldNum" sz="quarter" idx="12"/>
          </p:nvPr>
        </p:nvSpPr>
        <p:spPr/>
        <p:txBody>
          <a:bodyPr/>
          <a:lstStyle/>
          <a:p>
            <a:fld id="{E28968F2-E780-458E-BEC0-AED72E8C9DF0}" type="slidenum">
              <a:rPr lang="en-US" smtClean="0"/>
              <a:pPr/>
              <a:t>15</a:t>
            </a:fld>
            <a:r>
              <a:rPr lang="en-US"/>
              <a:t>/18</a:t>
            </a:r>
            <a:endParaRPr lang="en-US" dirty="0"/>
          </a:p>
        </p:txBody>
      </p:sp>
    </p:spTree>
    <p:extLst>
      <p:ext uri="{BB962C8B-B14F-4D97-AF65-F5344CB8AC3E}">
        <p14:creationId xmlns:p14="http://schemas.microsoft.com/office/powerpoint/2010/main" val="9038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par>
                                <p:cTn id="33" presetID="1" presetClass="exit" presetSubtype="0" fill="hold"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C3C94-41C4-4620-A224-95C521D4D181}"/>
              </a:ext>
            </a:extLst>
          </p:cNvPr>
          <p:cNvSpPr>
            <a:spLocks noGrp="1"/>
          </p:cNvSpPr>
          <p:nvPr>
            <p:ph type="title"/>
          </p:nvPr>
        </p:nvSpPr>
        <p:spPr/>
        <p:txBody>
          <a:bodyPr/>
          <a:lstStyle/>
          <a:p>
            <a:r>
              <a:rPr lang="en-US" dirty="0"/>
              <a:t>Transmission Analysis</a:t>
            </a:r>
          </a:p>
        </p:txBody>
      </p:sp>
      <p:sp>
        <p:nvSpPr>
          <p:cNvPr id="3" name="内容占位符 2">
            <a:extLst>
              <a:ext uri="{FF2B5EF4-FFF2-40B4-BE49-F238E27FC236}">
                <a16:creationId xmlns:a16="http://schemas.microsoft.com/office/drawing/2014/main" id="{9411B5D4-A752-4B13-8B99-8CA332A66EB3}"/>
              </a:ext>
            </a:extLst>
          </p:cNvPr>
          <p:cNvSpPr>
            <a:spLocks noGrp="1"/>
          </p:cNvSpPr>
          <p:nvPr>
            <p:ph idx="1"/>
          </p:nvPr>
        </p:nvSpPr>
        <p:spPr/>
        <p:txBody>
          <a:bodyPr/>
          <a:lstStyle/>
          <a:p>
            <a:endParaRPr lang="en-US" dirty="0"/>
          </a:p>
        </p:txBody>
      </p:sp>
      <p:sp>
        <p:nvSpPr>
          <p:cNvPr id="4" name="日期占位符 3">
            <a:extLst>
              <a:ext uri="{FF2B5EF4-FFF2-40B4-BE49-F238E27FC236}">
                <a16:creationId xmlns:a16="http://schemas.microsoft.com/office/drawing/2014/main" id="{0877239B-8799-42E5-8A42-988D1D45920D}"/>
              </a:ext>
            </a:extLst>
          </p:cNvPr>
          <p:cNvSpPr>
            <a:spLocks noGrp="1"/>
          </p:cNvSpPr>
          <p:nvPr>
            <p:ph type="dt" sz="half" idx="10"/>
          </p:nvPr>
        </p:nvSpPr>
        <p:spPr/>
        <p:txBody>
          <a:bodyPr/>
          <a:lstStyle/>
          <a:p>
            <a:fld id="{12BB12A0-5B9F-493C-8AF2-8AD269FB7FD7}" type="datetime1">
              <a:rPr lang="en-US" smtClean="0"/>
              <a:t>9/30/2019</a:t>
            </a:fld>
            <a:endParaRPr lang="en-US"/>
          </a:p>
        </p:txBody>
      </p:sp>
      <p:sp>
        <p:nvSpPr>
          <p:cNvPr id="5" name="页脚占位符 4">
            <a:extLst>
              <a:ext uri="{FF2B5EF4-FFF2-40B4-BE49-F238E27FC236}">
                <a16:creationId xmlns:a16="http://schemas.microsoft.com/office/drawing/2014/main" id="{941C2391-53F6-41FE-B9B6-4A5098D08FF2}"/>
              </a:ext>
            </a:extLst>
          </p:cNvPr>
          <p:cNvSpPr>
            <a:spLocks noGrp="1"/>
          </p:cNvSpPr>
          <p:nvPr>
            <p:ph type="ftr" sz="quarter" idx="11"/>
          </p:nvPr>
        </p:nvSpPr>
        <p:spPr/>
        <p:txBody>
          <a:bodyPr/>
          <a:lstStyle/>
          <a:p>
            <a:r>
              <a:rPr lang="en-US"/>
              <a:t>Liu et al</a:t>
            </a:r>
            <a:endParaRPr lang="en-US" dirty="0"/>
          </a:p>
        </p:txBody>
      </p:sp>
      <p:pic>
        <p:nvPicPr>
          <p:cNvPr id="14" name="图片 13">
            <a:extLst>
              <a:ext uri="{FF2B5EF4-FFF2-40B4-BE49-F238E27FC236}">
                <a16:creationId xmlns:a16="http://schemas.microsoft.com/office/drawing/2014/main" id="{BBD6E197-A53A-4BA3-80AE-59FF2C30E37D}"/>
              </a:ext>
            </a:extLst>
          </p:cNvPr>
          <p:cNvPicPr>
            <a:picLocks noChangeAspect="1"/>
          </p:cNvPicPr>
          <p:nvPr/>
        </p:nvPicPr>
        <p:blipFill>
          <a:blip r:embed="rId3"/>
          <a:stretch>
            <a:fillRect/>
          </a:stretch>
        </p:blipFill>
        <p:spPr>
          <a:xfrm>
            <a:off x="381278" y="2166125"/>
            <a:ext cx="4947270" cy="3740115"/>
          </a:xfrm>
          <a:prstGeom prst="rect">
            <a:avLst/>
          </a:prstGeom>
        </p:spPr>
      </p:pic>
      <p:pic>
        <p:nvPicPr>
          <p:cNvPr id="15" name="图片 14">
            <a:extLst>
              <a:ext uri="{FF2B5EF4-FFF2-40B4-BE49-F238E27FC236}">
                <a16:creationId xmlns:a16="http://schemas.microsoft.com/office/drawing/2014/main" id="{59ABBABE-8E81-4B34-A6E1-2DD554D0E185}"/>
              </a:ext>
            </a:extLst>
          </p:cNvPr>
          <p:cNvPicPr>
            <a:picLocks noChangeAspect="1"/>
          </p:cNvPicPr>
          <p:nvPr/>
        </p:nvPicPr>
        <p:blipFill>
          <a:blip r:embed="rId4"/>
          <a:stretch>
            <a:fillRect/>
          </a:stretch>
        </p:blipFill>
        <p:spPr>
          <a:xfrm>
            <a:off x="6686161" y="2167640"/>
            <a:ext cx="4966466" cy="3740115"/>
          </a:xfrm>
          <a:prstGeom prst="rect">
            <a:avLst/>
          </a:prstGeom>
        </p:spPr>
      </p:pic>
      <p:sp>
        <p:nvSpPr>
          <p:cNvPr id="6" name="灯片编号占位符 5">
            <a:extLst>
              <a:ext uri="{FF2B5EF4-FFF2-40B4-BE49-F238E27FC236}">
                <a16:creationId xmlns:a16="http://schemas.microsoft.com/office/drawing/2014/main" id="{C65D3397-77C2-40FB-B5EA-45C26532BF72}"/>
              </a:ext>
            </a:extLst>
          </p:cNvPr>
          <p:cNvSpPr>
            <a:spLocks noGrp="1"/>
          </p:cNvSpPr>
          <p:nvPr>
            <p:ph type="sldNum" sz="quarter" idx="12"/>
          </p:nvPr>
        </p:nvSpPr>
        <p:spPr/>
        <p:txBody>
          <a:bodyPr/>
          <a:lstStyle/>
          <a:p>
            <a:fld id="{E28968F2-E780-458E-BEC0-AED72E8C9DF0}" type="slidenum">
              <a:rPr lang="en-US" smtClean="0"/>
              <a:pPr/>
              <a:t>16</a:t>
            </a:fld>
            <a:r>
              <a:rPr lang="en-US"/>
              <a:t>/18</a:t>
            </a:r>
            <a:endParaRPr lang="en-US" dirty="0"/>
          </a:p>
        </p:txBody>
      </p:sp>
    </p:spTree>
    <p:extLst>
      <p:ext uri="{BB962C8B-B14F-4D97-AF65-F5344CB8AC3E}">
        <p14:creationId xmlns:p14="http://schemas.microsoft.com/office/powerpoint/2010/main" val="414889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AF14E8-31F0-416A-B985-C24EB62A209E}"/>
              </a:ext>
            </a:extLst>
          </p:cNvPr>
          <p:cNvSpPr>
            <a:spLocks noGrp="1"/>
          </p:cNvSpPr>
          <p:nvPr>
            <p:ph type="title"/>
          </p:nvPr>
        </p:nvSpPr>
        <p:spPr/>
        <p:txBody>
          <a:bodyPr/>
          <a:lstStyle/>
          <a:p>
            <a:r>
              <a:rPr lang="en-US" dirty="0"/>
              <a:t>Wrap-up</a:t>
            </a:r>
          </a:p>
        </p:txBody>
      </p:sp>
      <p:sp>
        <p:nvSpPr>
          <p:cNvPr id="3" name="内容占位符 2">
            <a:extLst>
              <a:ext uri="{FF2B5EF4-FFF2-40B4-BE49-F238E27FC236}">
                <a16:creationId xmlns:a16="http://schemas.microsoft.com/office/drawing/2014/main" id="{CCF90E60-38E8-4A13-9DC2-9594B6ED4216}"/>
              </a:ext>
            </a:extLst>
          </p:cNvPr>
          <p:cNvSpPr>
            <a:spLocks noGrp="1"/>
          </p:cNvSpPr>
          <p:nvPr>
            <p:ph idx="1"/>
          </p:nvPr>
        </p:nvSpPr>
        <p:spPr>
          <a:xfrm>
            <a:off x="838200" y="1601406"/>
            <a:ext cx="10461171" cy="4575557"/>
          </a:xfrm>
        </p:spPr>
        <p:txBody>
          <a:bodyPr>
            <a:normAutofit/>
          </a:bodyPr>
          <a:lstStyle/>
          <a:p>
            <a:r>
              <a:rPr lang="en-US" dirty="0"/>
              <a:t>Limitation</a:t>
            </a:r>
          </a:p>
          <a:p>
            <a:pPr lvl="1"/>
            <a:r>
              <a:rPr lang="en-US" dirty="0"/>
              <a:t>More robust features to explore</a:t>
            </a:r>
          </a:p>
          <a:p>
            <a:pPr lvl="1"/>
            <a:r>
              <a:rPr lang="en-US" dirty="0"/>
              <a:t>More complex traffic environment and other traffic participants</a:t>
            </a:r>
          </a:p>
          <a:p>
            <a:pPr lvl="1"/>
            <a:endParaRPr lang="en-US" dirty="0"/>
          </a:p>
          <a:p>
            <a:r>
              <a:rPr lang="en-US" dirty="0"/>
              <a:t>Conclusion</a:t>
            </a:r>
          </a:p>
          <a:p>
            <a:pPr lvl="1"/>
            <a:r>
              <a:rPr lang="en-US" dirty="0"/>
              <a:t>Bipartite merging can be used with different features</a:t>
            </a:r>
          </a:p>
          <a:p>
            <a:pPr lvl="1"/>
            <a:r>
              <a:rPr lang="en-US" dirty="0"/>
              <a:t>Merging accuracy reaches the  accuracy of 88%</a:t>
            </a:r>
          </a:p>
          <a:p>
            <a:pPr lvl="1"/>
            <a:r>
              <a:rPr lang="en-US" dirty="0"/>
              <a:t>Richer descriptors offer only marginal(~2%) accuracy improvements</a:t>
            </a:r>
          </a:p>
          <a:p>
            <a:pPr lvl="1"/>
            <a:r>
              <a:rPr lang="en-US" altLang="zh-CN" dirty="0"/>
              <a:t>M</a:t>
            </a:r>
            <a:r>
              <a:rPr lang="en-US" dirty="0"/>
              <a:t>ore compact descriptors appear preferable from a bandwidth-accuracy trade-off perspective</a:t>
            </a:r>
          </a:p>
          <a:p>
            <a:pPr marL="0" indent="0">
              <a:buNone/>
            </a:pPr>
            <a:endParaRPr lang="en-US" dirty="0"/>
          </a:p>
          <a:p>
            <a:pPr lvl="1"/>
            <a:endParaRPr lang="en-US" dirty="0"/>
          </a:p>
          <a:p>
            <a:pPr lvl="1"/>
            <a:endParaRPr lang="en-US" dirty="0"/>
          </a:p>
        </p:txBody>
      </p:sp>
      <p:sp>
        <p:nvSpPr>
          <p:cNvPr id="4" name="日期占位符 3">
            <a:extLst>
              <a:ext uri="{FF2B5EF4-FFF2-40B4-BE49-F238E27FC236}">
                <a16:creationId xmlns:a16="http://schemas.microsoft.com/office/drawing/2014/main" id="{1A4BBA26-E9E0-4AD1-BE28-1918F8B6EDF5}"/>
              </a:ext>
            </a:extLst>
          </p:cNvPr>
          <p:cNvSpPr>
            <a:spLocks noGrp="1"/>
          </p:cNvSpPr>
          <p:nvPr>
            <p:ph type="dt" sz="half" idx="10"/>
          </p:nvPr>
        </p:nvSpPr>
        <p:spPr/>
        <p:txBody>
          <a:bodyPr/>
          <a:lstStyle/>
          <a:p>
            <a:fld id="{7F8F490C-2BA6-4DA5-B92C-9908154D94B3}" type="datetime1">
              <a:rPr lang="en-US" smtClean="0"/>
              <a:t>9/30/2019</a:t>
            </a:fld>
            <a:endParaRPr lang="en-US"/>
          </a:p>
        </p:txBody>
      </p:sp>
      <p:sp>
        <p:nvSpPr>
          <p:cNvPr id="5" name="页脚占位符 4">
            <a:extLst>
              <a:ext uri="{FF2B5EF4-FFF2-40B4-BE49-F238E27FC236}">
                <a16:creationId xmlns:a16="http://schemas.microsoft.com/office/drawing/2014/main" id="{67D2DE36-6DCA-4037-9889-4939DD2C2974}"/>
              </a:ext>
            </a:extLst>
          </p:cNvPr>
          <p:cNvSpPr>
            <a:spLocks noGrp="1"/>
          </p:cNvSpPr>
          <p:nvPr>
            <p:ph type="ftr" sz="quarter" idx="11"/>
          </p:nvPr>
        </p:nvSpPr>
        <p:spPr/>
        <p:txBody>
          <a:bodyPr/>
          <a:lstStyle/>
          <a:p>
            <a:r>
              <a:rPr lang="en-US"/>
              <a:t>Liu et al</a:t>
            </a:r>
            <a:endParaRPr lang="en-US" dirty="0"/>
          </a:p>
        </p:txBody>
      </p:sp>
      <p:sp>
        <p:nvSpPr>
          <p:cNvPr id="6" name="灯片编号占位符 5">
            <a:extLst>
              <a:ext uri="{FF2B5EF4-FFF2-40B4-BE49-F238E27FC236}">
                <a16:creationId xmlns:a16="http://schemas.microsoft.com/office/drawing/2014/main" id="{B34042DE-6BD8-43D0-93F0-B5D5F438A386}"/>
              </a:ext>
            </a:extLst>
          </p:cNvPr>
          <p:cNvSpPr>
            <a:spLocks noGrp="1"/>
          </p:cNvSpPr>
          <p:nvPr>
            <p:ph type="sldNum" sz="quarter" idx="12"/>
          </p:nvPr>
        </p:nvSpPr>
        <p:spPr/>
        <p:txBody>
          <a:bodyPr/>
          <a:lstStyle/>
          <a:p>
            <a:fld id="{E28968F2-E780-458E-BEC0-AED72E8C9DF0}" type="slidenum">
              <a:rPr lang="en-US" smtClean="0"/>
              <a:pPr/>
              <a:t>17</a:t>
            </a:fld>
            <a:r>
              <a:rPr lang="en-US"/>
              <a:t>/18</a:t>
            </a:r>
            <a:endParaRPr lang="en-US" dirty="0"/>
          </a:p>
        </p:txBody>
      </p:sp>
    </p:spTree>
    <p:extLst>
      <p:ext uri="{BB962C8B-B14F-4D97-AF65-F5344CB8AC3E}">
        <p14:creationId xmlns:p14="http://schemas.microsoft.com/office/powerpoint/2010/main" val="67062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C8C694-0880-4FE8-AC2C-FB9D5F10AEC8}"/>
              </a:ext>
            </a:extLst>
          </p:cNvPr>
          <p:cNvSpPr>
            <a:spLocks noGrp="1"/>
          </p:cNvSpPr>
          <p:nvPr>
            <p:ph type="title"/>
          </p:nvPr>
        </p:nvSpPr>
        <p:spPr>
          <a:xfrm>
            <a:off x="838200" y="2695667"/>
            <a:ext cx="10515600" cy="877551"/>
          </a:xfrm>
        </p:spPr>
        <p:txBody>
          <a:bodyPr/>
          <a:lstStyle/>
          <a:p>
            <a:pPr algn="ctr"/>
            <a:r>
              <a:rPr lang="en-US" dirty="0"/>
              <a:t>Thank You!</a:t>
            </a:r>
          </a:p>
        </p:txBody>
      </p:sp>
      <p:sp>
        <p:nvSpPr>
          <p:cNvPr id="4" name="日期占位符 3">
            <a:extLst>
              <a:ext uri="{FF2B5EF4-FFF2-40B4-BE49-F238E27FC236}">
                <a16:creationId xmlns:a16="http://schemas.microsoft.com/office/drawing/2014/main" id="{1CB3CBCB-5DE3-4DF3-BB86-0333EA0DD633}"/>
              </a:ext>
            </a:extLst>
          </p:cNvPr>
          <p:cNvSpPr>
            <a:spLocks noGrp="1"/>
          </p:cNvSpPr>
          <p:nvPr>
            <p:ph type="dt" sz="half" idx="10"/>
          </p:nvPr>
        </p:nvSpPr>
        <p:spPr/>
        <p:txBody>
          <a:bodyPr/>
          <a:lstStyle/>
          <a:p>
            <a:fld id="{3A66821C-96A5-494A-8602-BB53FCDFDA9D}" type="datetime1">
              <a:rPr lang="en-US" smtClean="0"/>
              <a:t>9/30/2019</a:t>
            </a:fld>
            <a:endParaRPr lang="en-US"/>
          </a:p>
        </p:txBody>
      </p:sp>
      <p:sp>
        <p:nvSpPr>
          <p:cNvPr id="5" name="页脚占位符 4">
            <a:extLst>
              <a:ext uri="{FF2B5EF4-FFF2-40B4-BE49-F238E27FC236}">
                <a16:creationId xmlns:a16="http://schemas.microsoft.com/office/drawing/2014/main" id="{31F600EF-5535-4696-B54E-E1EFDBBC4B75}"/>
              </a:ext>
            </a:extLst>
          </p:cNvPr>
          <p:cNvSpPr>
            <a:spLocks noGrp="1"/>
          </p:cNvSpPr>
          <p:nvPr>
            <p:ph type="ftr" sz="quarter" idx="11"/>
          </p:nvPr>
        </p:nvSpPr>
        <p:spPr/>
        <p:txBody>
          <a:bodyPr/>
          <a:lstStyle/>
          <a:p>
            <a:r>
              <a:rPr lang="en-US"/>
              <a:t>Liu et al</a:t>
            </a:r>
            <a:endParaRPr lang="en-US" dirty="0"/>
          </a:p>
        </p:txBody>
      </p:sp>
      <p:sp>
        <p:nvSpPr>
          <p:cNvPr id="6" name="灯片编号占位符 5">
            <a:extLst>
              <a:ext uri="{FF2B5EF4-FFF2-40B4-BE49-F238E27FC236}">
                <a16:creationId xmlns:a16="http://schemas.microsoft.com/office/drawing/2014/main" id="{9B0C183B-6F3C-4367-A0B5-1F79121250C3}"/>
              </a:ext>
            </a:extLst>
          </p:cNvPr>
          <p:cNvSpPr>
            <a:spLocks noGrp="1"/>
          </p:cNvSpPr>
          <p:nvPr>
            <p:ph type="sldNum" sz="quarter" idx="12"/>
          </p:nvPr>
        </p:nvSpPr>
        <p:spPr/>
        <p:txBody>
          <a:bodyPr/>
          <a:lstStyle/>
          <a:p>
            <a:fld id="{E28968F2-E780-458E-BEC0-AED72E8C9DF0}" type="slidenum">
              <a:rPr lang="en-US" smtClean="0"/>
              <a:pPr/>
              <a:t>18</a:t>
            </a:fld>
            <a:r>
              <a:rPr lang="en-US"/>
              <a:t>/18</a:t>
            </a:r>
            <a:endParaRPr lang="en-US" dirty="0"/>
          </a:p>
        </p:txBody>
      </p:sp>
    </p:spTree>
    <p:extLst>
      <p:ext uri="{BB962C8B-B14F-4D97-AF65-F5344CB8AC3E}">
        <p14:creationId xmlns:p14="http://schemas.microsoft.com/office/powerpoint/2010/main" val="3789786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CDB1FD8-5D66-40F9-A271-78F871DEE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185" y="2834559"/>
            <a:ext cx="6204796" cy="3521791"/>
          </a:xfrm>
          <a:prstGeom prst="rect">
            <a:avLst/>
          </a:prstGeom>
        </p:spPr>
      </p:pic>
      <p:sp>
        <p:nvSpPr>
          <p:cNvPr id="2" name="标题 1">
            <a:extLst>
              <a:ext uri="{FF2B5EF4-FFF2-40B4-BE49-F238E27FC236}">
                <a16:creationId xmlns:a16="http://schemas.microsoft.com/office/drawing/2014/main" id="{F269EFBA-3CF0-410A-946D-B6D1998FE37D}"/>
              </a:ext>
            </a:extLst>
          </p:cNvPr>
          <p:cNvSpPr>
            <a:spLocks noGrp="1"/>
          </p:cNvSpPr>
          <p:nvPr>
            <p:ph type="title"/>
          </p:nvPr>
        </p:nvSpPr>
        <p:spPr>
          <a:xfrm>
            <a:off x="838200" y="594746"/>
            <a:ext cx="7168154" cy="877551"/>
          </a:xfrm>
        </p:spPr>
        <p:txBody>
          <a:bodyPr>
            <a:normAutofit/>
          </a:bodyPr>
          <a:lstStyle/>
          <a:p>
            <a:r>
              <a:rPr lang="en-US" dirty="0"/>
              <a:t>Motivation: limited sensing range</a:t>
            </a:r>
          </a:p>
        </p:txBody>
      </p:sp>
      <p:sp>
        <p:nvSpPr>
          <p:cNvPr id="3" name="内容占位符 2">
            <a:extLst>
              <a:ext uri="{FF2B5EF4-FFF2-40B4-BE49-F238E27FC236}">
                <a16:creationId xmlns:a16="http://schemas.microsoft.com/office/drawing/2014/main" id="{5992C06F-2519-4E3F-AF0B-0D2136E0790D}"/>
              </a:ext>
            </a:extLst>
          </p:cNvPr>
          <p:cNvSpPr>
            <a:spLocks noGrp="1"/>
          </p:cNvSpPr>
          <p:nvPr>
            <p:ph idx="1"/>
          </p:nvPr>
        </p:nvSpPr>
        <p:spPr>
          <a:xfrm>
            <a:off x="838199" y="1825625"/>
            <a:ext cx="5572406" cy="4351338"/>
          </a:xfrm>
        </p:spPr>
        <p:txBody>
          <a:bodyPr/>
          <a:lstStyle/>
          <a:p>
            <a:r>
              <a:rPr lang="en-US" dirty="0"/>
              <a:t>Various sensors on a vehicle for surrounding awareness</a:t>
            </a:r>
          </a:p>
          <a:p>
            <a:endParaRPr lang="en-US" dirty="0"/>
          </a:p>
          <a:p>
            <a:r>
              <a:rPr lang="en-US" dirty="0"/>
              <a:t>Limited sensing range causes hazards or accidents</a:t>
            </a:r>
          </a:p>
          <a:p>
            <a:endParaRPr lang="en-US" dirty="0"/>
          </a:p>
          <a:p>
            <a:r>
              <a:rPr lang="en-US" dirty="0"/>
              <a:t>Sharing perception between vehicles can prevent such accidents</a:t>
            </a:r>
          </a:p>
        </p:txBody>
      </p:sp>
      <p:sp>
        <p:nvSpPr>
          <p:cNvPr id="21" name="日期占位符 20">
            <a:extLst>
              <a:ext uri="{FF2B5EF4-FFF2-40B4-BE49-F238E27FC236}">
                <a16:creationId xmlns:a16="http://schemas.microsoft.com/office/drawing/2014/main" id="{8ACA9420-5BC7-4E87-9B9C-9D44CAF9641B}"/>
              </a:ext>
            </a:extLst>
          </p:cNvPr>
          <p:cNvSpPr>
            <a:spLocks noGrp="1"/>
          </p:cNvSpPr>
          <p:nvPr>
            <p:ph type="dt" sz="half" idx="10"/>
          </p:nvPr>
        </p:nvSpPr>
        <p:spPr/>
        <p:txBody>
          <a:bodyPr/>
          <a:lstStyle/>
          <a:p>
            <a:fld id="{622EEE30-7F75-4076-A95E-A41B20B72820}" type="datetime1">
              <a:rPr lang="en-US" smtClean="0"/>
              <a:t>9/30/2019</a:t>
            </a:fld>
            <a:endParaRPr lang="en-US"/>
          </a:p>
        </p:txBody>
      </p:sp>
      <p:sp>
        <p:nvSpPr>
          <p:cNvPr id="22" name="页脚占位符 21">
            <a:extLst>
              <a:ext uri="{FF2B5EF4-FFF2-40B4-BE49-F238E27FC236}">
                <a16:creationId xmlns:a16="http://schemas.microsoft.com/office/drawing/2014/main" id="{B46C6994-619A-47BB-9E0F-D43B9665D477}"/>
              </a:ext>
            </a:extLst>
          </p:cNvPr>
          <p:cNvSpPr>
            <a:spLocks noGrp="1"/>
          </p:cNvSpPr>
          <p:nvPr>
            <p:ph type="ftr" sz="quarter" idx="11"/>
          </p:nvPr>
        </p:nvSpPr>
        <p:spPr>
          <a:xfrm>
            <a:off x="4038600" y="6356350"/>
            <a:ext cx="4114800" cy="365125"/>
          </a:xfrm>
        </p:spPr>
        <p:txBody>
          <a:bodyPr/>
          <a:lstStyle/>
          <a:p>
            <a:r>
              <a:rPr lang="en-US"/>
              <a:t>Liu et al</a:t>
            </a:r>
            <a:endParaRPr lang="en-US" dirty="0"/>
          </a:p>
        </p:txBody>
      </p:sp>
      <p:cxnSp>
        <p:nvCxnSpPr>
          <p:cNvPr id="11" name="Straight Connector 12">
            <a:extLst>
              <a:ext uri="{FF2B5EF4-FFF2-40B4-BE49-F238E27FC236}">
                <a16:creationId xmlns:a16="http://schemas.microsoft.com/office/drawing/2014/main" id="{C3FFB341-D84D-4386-A82B-FBAEF500A58C}"/>
              </a:ext>
            </a:extLst>
          </p:cNvPr>
          <p:cNvCxnSpPr>
            <a:cxnSpLocks/>
          </p:cNvCxnSpPr>
          <p:nvPr/>
        </p:nvCxnSpPr>
        <p:spPr>
          <a:xfrm>
            <a:off x="9848132" y="594746"/>
            <a:ext cx="0" cy="556925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5">
            <a:extLst>
              <a:ext uri="{FF2B5EF4-FFF2-40B4-BE49-F238E27FC236}">
                <a16:creationId xmlns:a16="http://schemas.microsoft.com/office/drawing/2014/main" id="{50389887-9548-4639-A73B-FF318CD83246}"/>
              </a:ext>
            </a:extLst>
          </p:cNvPr>
          <p:cNvCxnSpPr>
            <a:cxnSpLocks/>
          </p:cNvCxnSpPr>
          <p:nvPr/>
        </p:nvCxnSpPr>
        <p:spPr>
          <a:xfrm>
            <a:off x="8973560" y="594746"/>
            <a:ext cx="0" cy="556283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6">
            <a:extLst>
              <a:ext uri="{FF2B5EF4-FFF2-40B4-BE49-F238E27FC236}">
                <a16:creationId xmlns:a16="http://schemas.microsoft.com/office/drawing/2014/main" id="{3C052F0C-7CE1-496D-97E0-C1ADB4426AEC}"/>
              </a:ext>
            </a:extLst>
          </p:cNvPr>
          <p:cNvCxnSpPr>
            <a:cxnSpLocks/>
          </p:cNvCxnSpPr>
          <p:nvPr/>
        </p:nvCxnSpPr>
        <p:spPr>
          <a:xfrm>
            <a:off x="10718504" y="594746"/>
            <a:ext cx="39739" cy="55692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Picture 23" descr="Kostenlose Vektorgrafik: Auto, Transport, Fahrzeug - Kostenloses Bild ...">
            <a:extLst>
              <a:ext uri="{FF2B5EF4-FFF2-40B4-BE49-F238E27FC236}">
                <a16:creationId xmlns:a16="http://schemas.microsoft.com/office/drawing/2014/main" id="{35F64469-DA1A-4B8E-9A26-6CF139EC3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10011937" y="5564263"/>
            <a:ext cx="738484" cy="369242"/>
          </a:xfrm>
          <a:prstGeom prst="rect">
            <a:avLst/>
          </a:prstGeom>
        </p:spPr>
      </p:pic>
      <p:sp>
        <p:nvSpPr>
          <p:cNvPr id="33" name="箭头: 下 32">
            <a:extLst>
              <a:ext uri="{FF2B5EF4-FFF2-40B4-BE49-F238E27FC236}">
                <a16:creationId xmlns:a16="http://schemas.microsoft.com/office/drawing/2014/main" id="{269D9E97-5F05-49E5-9489-8ACF1F00C271}"/>
              </a:ext>
            </a:extLst>
          </p:cNvPr>
          <p:cNvSpPr/>
          <p:nvPr/>
        </p:nvSpPr>
        <p:spPr>
          <a:xfrm rot="9770923" flipH="1">
            <a:off x="9852559" y="1773286"/>
            <a:ext cx="105283" cy="3552723"/>
          </a:xfrm>
          <a:prstGeom prst="downArrow">
            <a:avLst>
              <a:gd name="adj1" fmla="val 36950"/>
              <a:gd name="adj2" fmla="val 258546"/>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箭头: 下 33">
            <a:extLst>
              <a:ext uri="{FF2B5EF4-FFF2-40B4-BE49-F238E27FC236}">
                <a16:creationId xmlns:a16="http://schemas.microsoft.com/office/drawing/2014/main" id="{82C83A76-AD89-482A-B82D-8700A8F2C290}"/>
              </a:ext>
            </a:extLst>
          </p:cNvPr>
          <p:cNvSpPr/>
          <p:nvPr/>
        </p:nvSpPr>
        <p:spPr>
          <a:xfrm rot="12981084" flipH="1">
            <a:off x="8910483" y="1227262"/>
            <a:ext cx="101268" cy="1045107"/>
          </a:xfrm>
          <a:prstGeom prst="downArrow">
            <a:avLst>
              <a:gd name="adj1" fmla="val 36950"/>
              <a:gd name="adj2" fmla="val 2585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7" descr="Black &lt;strong&gt;car topview&lt;/strong&gt; by ckhoo - &lt;strong&gt;Top&lt;/strong&gt; &lt;strong&gt;view&lt;/strong&gt; of a black &lt;strong&gt;car&lt;/strong&gt;">
            <a:extLst>
              <a:ext uri="{FF2B5EF4-FFF2-40B4-BE49-F238E27FC236}">
                <a16:creationId xmlns:a16="http://schemas.microsoft.com/office/drawing/2014/main" id="{5BDE7E3D-DC0B-4EB9-BC96-EE07A28D2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7347" y="4884713"/>
            <a:ext cx="314677" cy="687274"/>
          </a:xfrm>
          <a:prstGeom prst="rect">
            <a:avLst/>
          </a:prstGeom>
          <a:effectLst/>
        </p:spPr>
      </p:pic>
      <p:pic>
        <p:nvPicPr>
          <p:cNvPr id="63" name="Picture 37" descr="Black &lt;strong&gt;car topview&lt;/strong&gt; by ckhoo - &lt;strong&gt;Top&lt;/strong&gt; &lt;strong&gt;view&lt;/strong&gt; of a black &lt;strong&gt;car&lt;/strong&gt;">
            <a:extLst>
              <a:ext uri="{FF2B5EF4-FFF2-40B4-BE49-F238E27FC236}">
                <a16:creationId xmlns:a16="http://schemas.microsoft.com/office/drawing/2014/main" id="{F503F2C7-FB53-4510-ABA7-36C7BAD2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9779" y="2741726"/>
            <a:ext cx="314677" cy="687274"/>
          </a:xfrm>
          <a:prstGeom prst="rect">
            <a:avLst/>
          </a:prstGeom>
          <a:effectLst/>
        </p:spPr>
      </p:pic>
      <p:sp>
        <p:nvSpPr>
          <p:cNvPr id="25" name="爆炸形: 8 pt  24">
            <a:extLst>
              <a:ext uri="{FF2B5EF4-FFF2-40B4-BE49-F238E27FC236}">
                <a16:creationId xmlns:a16="http://schemas.microsoft.com/office/drawing/2014/main" id="{FCDB2BBE-4A00-4DA1-85C3-E4C4D7F2C09F}"/>
              </a:ext>
            </a:extLst>
          </p:cNvPr>
          <p:cNvSpPr/>
          <p:nvPr/>
        </p:nvSpPr>
        <p:spPr>
          <a:xfrm>
            <a:off x="8792373" y="428516"/>
            <a:ext cx="1307558" cy="677914"/>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Bang</a:t>
            </a:r>
          </a:p>
        </p:txBody>
      </p:sp>
      <p:sp>
        <p:nvSpPr>
          <p:cNvPr id="27" name="文本框 26">
            <a:extLst>
              <a:ext uri="{FF2B5EF4-FFF2-40B4-BE49-F238E27FC236}">
                <a16:creationId xmlns:a16="http://schemas.microsoft.com/office/drawing/2014/main" id="{493E0E5D-4921-4817-86AA-952381C40CFC}"/>
              </a:ext>
            </a:extLst>
          </p:cNvPr>
          <p:cNvSpPr txBox="1"/>
          <p:nvPr/>
        </p:nvSpPr>
        <p:spPr>
          <a:xfrm>
            <a:off x="7540379" y="1568728"/>
            <a:ext cx="1050794" cy="954107"/>
          </a:xfrm>
          <a:prstGeom prst="rect">
            <a:avLst/>
          </a:prstGeom>
          <a:noFill/>
        </p:spPr>
        <p:txBody>
          <a:bodyPr wrap="square" rtlCol="0">
            <a:spAutoFit/>
          </a:bodyPr>
          <a:lstStyle/>
          <a:p>
            <a:r>
              <a:rPr lang="en-US" sz="1400" dirty="0">
                <a:solidFill>
                  <a:srgbClr val="C00000"/>
                </a:solidFill>
              </a:rPr>
              <a:t>Cannot be seen by Blue due to blockage</a:t>
            </a:r>
          </a:p>
        </p:txBody>
      </p:sp>
      <p:pic>
        <p:nvPicPr>
          <p:cNvPr id="29" name="Picture 37" descr="Black &lt;strong&gt;car topview&lt;/strong&gt; by ckhoo - &lt;strong&gt;Top&lt;/strong&gt; &lt;strong&gt;view&lt;/strong&gt; of a black &lt;strong&gt;car&lt;/strong&gt;">
            <a:extLst>
              <a:ext uri="{FF2B5EF4-FFF2-40B4-BE49-F238E27FC236}">
                <a16:creationId xmlns:a16="http://schemas.microsoft.com/office/drawing/2014/main" id="{D457C380-41DD-4C20-B432-34D543031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8813" y="3644282"/>
            <a:ext cx="314677" cy="687274"/>
          </a:xfrm>
          <a:prstGeom prst="rect">
            <a:avLst/>
          </a:prstGeom>
          <a:effectLst/>
        </p:spPr>
      </p:pic>
      <p:cxnSp>
        <p:nvCxnSpPr>
          <p:cNvPr id="7" name="直接箭头连接符 6">
            <a:extLst>
              <a:ext uri="{FF2B5EF4-FFF2-40B4-BE49-F238E27FC236}">
                <a16:creationId xmlns:a16="http://schemas.microsoft.com/office/drawing/2014/main" id="{48A363FF-E8F5-4558-BA86-172836A34E41}"/>
              </a:ext>
            </a:extLst>
          </p:cNvPr>
          <p:cNvCxnSpPr>
            <a:cxnSpLocks/>
            <a:stCxn id="15" idx="1"/>
          </p:cNvCxnSpPr>
          <p:nvPr/>
        </p:nvCxnSpPr>
        <p:spPr>
          <a:xfrm flipH="1" flipV="1">
            <a:off x="8633418" y="2930624"/>
            <a:ext cx="1747761" cy="2449018"/>
          </a:xfrm>
          <a:prstGeom prst="straightConnector1">
            <a:avLst/>
          </a:prstGeom>
          <a:ln w="9525" cap="flat" cmpd="sng" algn="ctr">
            <a:solidFill>
              <a:srgbClr val="C0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Connector 55">
            <a:extLst>
              <a:ext uri="{FF2B5EF4-FFF2-40B4-BE49-F238E27FC236}">
                <a16:creationId xmlns:a16="http://schemas.microsoft.com/office/drawing/2014/main" id="{E8E8D7F2-444A-4F11-A1ED-6AD406B5FF90}"/>
              </a:ext>
            </a:extLst>
          </p:cNvPr>
          <p:cNvCxnSpPr>
            <a:cxnSpLocks/>
            <a:endCxn id="15" idx="1"/>
          </p:cNvCxnSpPr>
          <p:nvPr/>
        </p:nvCxnSpPr>
        <p:spPr>
          <a:xfrm flipH="1">
            <a:off x="10381179" y="3021252"/>
            <a:ext cx="1622810" cy="235839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55">
            <a:extLst>
              <a:ext uri="{FF2B5EF4-FFF2-40B4-BE49-F238E27FC236}">
                <a16:creationId xmlns:a16="http://schemas.microsoft.com/office/drawing/2014/main" id="{73E2D965-818E-42C9-96A6-D386040076C6}"/>
              </a:ext>
            </a:extLst>
          </p:cNvPr>
          <p:cNvCxnSpPr>
            <a:cxnSpLocks/>
            <a:endCxn id="15" idx="1"/>
          </p:cNvCxnSpPr>
          <p:nvPr/>
        </p:nvCxnSpPr>
        <p:spPr>
          <a:xfrm>
            <a:off x="8006354" y="3021252"/>
            <a:ext cx="2374825" cy="235839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5" name="Picture 37" descr="Black &lt;strong&gt;car topview&lt;/strong&gt; by ckhoo - &lt;strong&gt;Top&lt;/strong&gt; &lt;strong&gt;view&lt;/strong&gt; of a black &lt;strong&gt;car&lt;/strong&gt;">
            <a:extLst>
              <a:ext uri="{FF2B5EF4-FFF2-40B4-BE49-F238E27FC236}">
                <a16:creationId xmlns:a16="http://schemas.microsoft.com/office/drawing/2014/main" id="{17A44EB0-5451-4013-A90E-A4594ACEA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059" y="2187384"/>
            <a:ext cx="314677" cy="687274"/>
          </a:xfrm>
          <a:prstGeom prst="rect">
            <a:avLst/>
          </a:prstGeom>
          <a:effectLst/>
        </p:spPr>
      </p:pic>
      <p:sp>
        <p:nvSpPr>
          <p:cNvPr id="5" name="灯片编号占位符 4">
            <a:extLst>
              <a:ext uri="{FF2B5EF4-FFF2-40B4-BE49-F238E27FC236}">
                <a16:creationId xmlns:a16="http://schemas.microsoft.com/office/drawing/2014/main" id="{3737A569-EB2E-4A90-8F6C-E7114258F2C1}"/>
              </a:ext>
            </a:extLst>
          </p:cNvPr>
          <p:cNvSpPr>
            <a:spLocks noGrp="1"/>
          </p:cNvSpPr>
          <p:nvPr>
            <p:ph type="sldNum" sz="quarter" idx="12"/>
          </p:nvPr>
        </p:nvSpPr>
        <p:spPr/>
        <p:txBody>
          <a:bodyPr/>
          <a:lstStyle/>
          <a:p>
            <a:fld id="{E28968F2-E780-458E-BEC0-AED72E8C9DF0}" type="slidenum">
              <a:rPr lang="en-US" smtClean="0"/>
              <a:pPr/>
              <a:t>2</a:t>
            </a:fld>
            <a:r>
              <a:rPr lang="en-US"/>
              <a:t>/18</a:t>
            </a:r>
            <a:endParaRPr lang="en-US" dirty="0"/>
          </a:p>
        </p:txBody>
      </p:sp>
    </p:spTree>
    <p:extLst>
      <p:ext uri="{BB962C8B-B14F-4D97-AF65-F5344CB8AC3E}">
        <p14:creationId xmlns:p14="http://schemas.microsoft.com/office/powerpoint/2010/main" val="283260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500"/>
                            </p:stCondLst>
                            <p:childTnLst>
                              <p:par>
                                <p:cTn id="54" presetID="9" presetClass="emph" presetSubtype="0" nodeType="afterEffect">
                                  <p:stCondLst>
                                    <p:cond delay="0"/>
                                  </p:stCondLst>
                                  <p:childTnLst>
                                    <p:set>
                                      <p:cBhvr>
                                        <p:cTn id="55" dur="indefinite"/>
                                        <p:tgtEl>
                                          <p:spTgt spid="35"/>
                                        </p:tgtEl>
                                        <p:attrNameLst>
                                          <p:attrName>style.opacity</p:attrName>
                                        </p:attrNameLst>
                                      </p:cBhvr>
                                      <p:to>
                                        <p:strVal val="0.25"/>
                                      </p:to>
                                    </p:set>
                                    <p:animEffect filter="image" prLst="opacity: 0.25">
                                      <p:cBhvr rctx="IE">
                                        <p:cTn id="56" dur="indefinite"/>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26"/>
                                        </p:tgtEl>
                                        <p:attrNameLst>
                                          <p:attrName>style.visibility</p:attrName>
                                        </p:attrNameLst>
                                      </p:cBhvr>
                                      <p:to>
                                        <p:strVal val="hidden"/>
                                      </p:to>
                                    </p:set>
                                  </p:childTnLst>
                                </p:cTn>
                              </p:par>
                              <p:par>
                                <p:cTn id="81" presetID="42" presetClass="path" presetSubtype="0" accel="50000" decel="50000" fill="hold" nodeType="withEffect">
                                  <p:stCondLst>
                                    <p:cond delay="0"/>
                                  </p:stCondLst>
                                  <p:childTnLst>
                                    <p:animMotion origin="layout" path="M -2.29167E-6 -4.44444E-6 L -0.0681 -0.64884 " pathEditMode="relative" rAng="0" ptsTypes="AA">
                                      <p:cBhvr>
                                        <p:cTn id="82" dur="2000" fill="hold"/>
                                        <p:tgtEl>
                                          <p:spTgt spid="15"/>
                                        </p:tgtEl>
                                        <p:attrNameLst>
                                          <p:attrName>ppt_x</p:attrName>
                                          <p:attrName>ppt_y</p:attrName>
                                        </p:attrNameLst>
                                      </p:cBhvr>
                                      <p:rCtr x="-3411" y="-32454"/>
                                    </p:animMotion>
                                  </p:childTnLst>
                                </p:cTn>
                              </p:par>
                              <p:par>
                                <p:cTn id="83" presetID="42" presetClass="path" presetSubtype="0" accel="50000" decel="50000" fill="hold" nodeType="withEffect">
                                  <p:stCondLst>
                                    <p:cond delay="0"/>
                                  </p:stCondLst>
                                  <p:childTnLst>
                                    <p:animMotion origin="layout" path="M 1.11022E-16 1.48148E-6 L -0.00208 -0.2544 " pathEditMode="relative" rAng="0" ptsTypes="AA">
                                      <p:cBhvr>
                                        <p:cTn id="84" dur="2000" fill="hold"/>
                                        <p:tgtEl>
                                          <p:spTgt spid="36"/>
                                        </p:tgtEl>
                                        <p:attrNameLst>
                                          <p:attrName>ppt_x</p:attrName>
                                          <p:attrName>ppt_y</p:attrName>
                                        </p:attrNameLst>
                                      </p:cBhvr>
                                      <p:rCtr x="-104" y="-12731"/>
                                    </p:animMotion>
                                  </p:childTnLst>
                                </p:cTn>
                              </p:par>
                              <p:par>
                                <p:cTn id="85" presetID="42" presetClass="path" presetSubtype="0" accel="50000" decel="50000" fill="hold" nodeType="withEffect">
                                  <p:stCondLst>
                                    <p:cond delay="0"/>
                                  </p:stCondLst>
                                  <p:childTnLst>
                                    <p:animMotion origin="layout" path="M 6.25E-7 1.48148E-6 L 6.25E-7 -0.24144 " pathEditMode="relative" rAng="0" ptsTypes="AA">
                                      <p:cBhvr>
                                        <p:cTn id="86" dur="2000" fill="hold"/>
                                        <p:tgtEl>
                                          <p:spTgt spid="63"/>
                                        </p:tgtEl>
                                        <p:attrNameLst>
                                          <p:attrName>ppt_x</p:attrName>
                                          <p:attrName>ppt_y</p:attrName>
                                        </p:attrNameLst>
                                      </p:cBhvr>
                                      <p:rCtr x="0" y="-12083"/>
                                    </p:animMotion>
                                  </p:childTnLst>
                                </p:cTn>
                              </p:par>
                              <p:par>
                                <p:cTn id="87" presetID="42" presetClass="path" presetSubtype="0" accel="50000" decel="50000" fill="hold" nodeType="withEffect">
                                  <p:stCondLst>
                                    <p:cond delay="0"/>
                                  </p:stCondLst>
                                  <p:childTnLst>
                                    <p:animMotion origin="layout" path="M 4.16667E-7 -1.48148E-6 L 4.16667E-7 -0.11296 " pathEditMode="relative" rAng="0" ptsTypes="AA">
                                      <p:cBhvr>
                                        <p:cTn id="88" dur="2000" fill="hold"/>
                                        <p:tgtEl>
                                          <p:spTgt spid="29"/>
                                        </p:tgtEl>
                                        <p:attrNameLst>
                                          <p:attrName>ppt_x</p:attrName>
                                          <p:attrName>ppt_y</p:attrName>
                                        </p:attrNameLst>
                                      </p:cBhvr>
                                      <p:rCtr x="0" y="-5648"/>
                                    </p:animMotion>
                                  </p:childTnLst>
                                </p:cTn>
                              </p:par>
                              <p:par>
                                <p:cTn id="89" presetID="42" presetClass="path" presetSubtype="0" accel="50000" decel="50000" fill="hold" nodeType="withEffect">
                                  <p:stCondLst>
                                    <p:cond delay="0"/>
                                  </p:stCondLst>
                                  <p:childTnLst>
                                    <p:animMotion origin="layout" path="M 2.08333E-7 -1.48148E-6 L 0.05573 -0.1787 " pathEditMode="relative" rAng="0" ptsTypes="AA">
                                      <p:cBhvr>
                                        <p:cTn id="90" dur="2000" fill="hold"/>
                                        <p:tgtEl>
                                          <p:spTgt spid="35"/>
                                        </p:tgtEl>
                                        <p:attrNameLst>
                                          <p:attrName>ppt_x</p:attrName>
                                          <p:attrName>ppt_y</p:attrName>
                                        </p:attrNameLst>
                                      </p:cBhvr>
                                      <p:rCtr x="2786" y="-8935"/>
                                    </p:animMotion>
                                  </p:childTnLst>
                                </p:cTn>
                              </p:par>
                              <p:par>
                                <p:cTn id="91" presetID="9" presetClass="emph" presetSubtype="0" nodeType="withEffect">
                                  <p:stCondLst>
                                    <p:cond delay="1200"/>
                                  </p:stCondLst>
                                  <p:childTnLst>
                                    <p:set>
                                      <p:cBhvr>
                                        <p:cTn id="92" dur="indefinite"/>
                                        <p:tgtEl>
                                          <p:spTgt spid="35"/>
                                        </p:tgtEl>
                                        <p:attrNameLst>
                                          <p:attrName>style.opacity</p:attrName>
                                        </p:attrNameLst>
                                      </p:cBhvr>
                                      <p:to>
                                        <p:strVal val="1"/>
                                      </p:to>
                                    </p:set>
                                    <p:animEffect filter="image" prLst="opacity: 1">
                                      <p:cBhvr rctx="IE">
                                        <p:cTn id="93" dur="indefinite"/>
                                        <p:tgtEl>
                                          <p:spTgt spid="35"/>
                                        </p:tgtEl>
                                      </p:cBhvr>
                                    </p:animEffect>
                                  </p:childTnLst>
                                </p:cTn>
                              </p:par>
                            </p:childTnLst>
                          </p:cTn>
                        </p:par>
                        <p:par>
                          <p:cTn id="94" fill="hold">
                            <p:stCondLst>
                              <p:cond delay="2000"/>
                            </p:stCondLst>
                            <p:childTnLst>
                              <p:par>
                                <p:cTn id="95" presetID="1" presetClass="entr" presetSubtype="0" fill="hold" grpId="0" nodeType="after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
                                            <p:txEl>
                                              <p:pRg st="4" end="4"/>
                                            </p:txEl>
                                          </p:spTgt>
                                        </p:tgtEl>
                                        <p:attrNameLst>
                                          <p:attrName>style.visibility</p:attrName>
                                        </p:attrNameLst>
                                      </p:cBhvr>
                                      <p:to>
                                        <p:strVal val="visible"/>
                                      </p:to>
                                    </p:set>
                                    <p:animEffect transition="in" filter="fade">
                                      <p:cBhvr>
                                        <p:cTn id="10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25" grpId="0" animBg="1"/>
      <p:bldP spid="27" grpId="0"/>
      <p:bldP spid="2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A9E13-7BBE-4219-81EF-4749083EB7C8}"/>
              </a:ext>
            </a:extLst>
          </p:cNvPr>
          <p:cNvSpPr>
            <a:spLocks noGrp="1"/>
          </p:cNvSpPr>
          <p:nvPr>
            <p:ph type="title"/>
          </p:nvPr>
        </p:nvSpPr>
        <p:spPr/>
        <p:txBody>
          <a:bodyPr>
            <a:normAutofit/>
          </a:bodyPr>
          <a:lstStyle/>
          <a:p>
            <a:r>
              <a:rPr lang="en-US" dirty="0"/>
              <a:t>Existing connected vehicle sharing systems</a:t>
            </a:r>
          </a:p>
        </p:txBody>
      </p:sp>
      <p:sp>
        <p:nvSpPr>
          <p:cNvPr id="3" name="内容占位符 2">
            <a:extLst>
              <a:ext uri="{FF2B5EF4-FFF2-40B4-BE49-F238E27FC236}">
                <a16:creationId xmlns:a16="http://schemas.microsoft.com/office/drawing/2014/main" id="{3D5A0B61-286E-4DD3-A12F-831B419AAE2A}"/>
              </a:ext>
            </a:extLst>
          </p:cNvPr>
          <p:cNvSpPr>
            <a:spLocks noGrp="1"/>
          </p:cNvSpPr>
          <p:nvPr>
            <p:ph idx="1"/>
          </p:nvPr>
        </p:nvSpPr>
        <p:spPr>
          <a:xfrm>
            <a:off x="838199" y="1601407"/>
            <a:ext cx="7658101" cy="3656394"/>
          </a:xfrm>
        </p:spPr>
        <p:txBody>
          <a:bodyPr>
            <a:normAutofit fontScale="92500" lnSpcReduction="10000"/>
          </a:bodyPr>
          <a:lstStyle/>
          <a:p>
            <a:r>
              <a:rPr lang="en-US" dirty="0"/>
              <a:t>DSRC Sharing</a:t>
            </a:r>
          </a:p>
          <a:p>
            <a:pPr lvl="1"/>
            <a:r>
              <a:rPr lang="en-US" dirty="0"/>
              <a:t>Each participating vehicle’s own information</a:t>
            </a:r>
          </a:p>
          <a:p>
            <a:pPr lvl="1"/>
            <a:r>
              <a:rPr lang="en-US" dirty="0"/>
              <a:t>GPS, velocity [1]</a:t>
            </a:r>
          </a:p>
          <a:p>
            <a:pPr lvl="1"/>
            <a:r>
              <a:rPr lang="en-US" dirty="0"/>
              <a:t>Unique IDs, (license plate numbers) [2]</a:t>
            </a:r>
          </a:p>
          <a:p>
            <a:endParaRPr lang="en-US" dirty="0"/>
          </a:p>
          <a:p>
            <a:r>
              <a:rPr lang="en-US" dirty="0"/>
              <a:t>Sensor sharing</a:t>
            </a:r>
          </a:p>
          <a:p>
            <a:pPr lvl="1"/>
            <a:r>
              <a:rPr lang="en-US" dirty="0"/>
              <a:t>Each participating vehicle’s own and surrounding information</a:t>
            </a:r>
          </a:p>
          <a:p>
            <a:pPr lvl="1"/>
            <a:r>
              <a:rPr lang="en-US" dirty="0"/>
              <a:t>Vehicles’ profile images </a:t>
            </a:r>
          </a:p>
          <a:p>
            <a:pPr lvl="1"/>
            <a:r>
              <a:rPr lang="en-US" dirty="0"/>
              <a:t>Dense point cloud [3]</a:t>
            </a:r>
          </a:p>
          <a:p>
            <a:endParaRPr lang="en-US" dirty="0"/>
          </a:p>
        </p:txBody>
      </p:sp>
      <p:sp>
        <p:nvSpPr>
          <p:cNvPr id="4" name="日期占位符 3">
            <a:extLst>
              <a:ext uri="{FF2B5EF4-FFF2-40B4-BE49-F238E27FC236}">
                <a16:creationId xmlns:a16="http://schemas.microsoft.com/office/drawing/2014/main" id="{809E39B3-7D63-409E-BAF7-513835F25505}"/>
              </a:ext>
            </a:extLst>
          </p:cNvPr>
          <p:cNvSpPr>
            <a:spLocks noGrp="1"/>
          </p:cNvSpPr>
          <p:nvPr>
            <p:ph type="dt" sz="half" idx="10"/>
          </p:nvPr>
        </p:nvSpPr>
        <p:spPr/>
        <p:txBody>
          <a:bodyPr/>
          <a:lstStyle/>
          <a:p>
            <a:fld id="{35B58954-468F-4E10-BC55-78D2D2301BE2}" type="datetime1">
              <a:rPr lang="en-US" smtClean="0"/>
              <a:t>9/30/2019</a:t>
            </a:fld>
            <a:endParaRPr lang="en-US"/>
          </a:p>
        </p:txBody>
      </p:sp>
      <p:sp>
        <p:nvSpPr>
          <p:cNvPr id="5" name="页脚占位符 4">
            <a:extLst>
              <a:ext uri="{FF2B5EF4-FFF2-40B4-BE49-F238E27FC236}">
                <a16:creationId xmlns:a16="http://schemas.microsoft.com/office/drawing/2014/main" id="{7DC9A9E1-BB4E-466C-BCE8-197D2B40A091}"/>
              </a:ext>
            </a:extLst>
          </p:cNvPr>
          <p:cNvSpPr>
            <a:spLocks noGrp="1"/>
          </p:cNvSpPr>
          <p:nvPr>
            <p:ph type="ftr" sz="quarter" idx="11"/>
          </p:nvPr>
        </p:nvSpPr>
        <p:spPr/>
        <p:txBody>
          <a:bodyPr/>
          <a:lstStyle/>
          <a:p>
            <a:r>
              <a:rPr lang="en-US" dirty="0"/>
              <a:t>Liu et al</a:t>
            </a:r>
          </a:p>
        </p:txBody>
      </p:sp>
      <p:pic>
        <p:nvPicPr>
          <p:cNvPr id="11" name="图片 10">
            <a:extLst>
              <a:ext uri="{FF2B5EF4-FFF2-40B4-BE49-F238E27FC236}">
                <a16:creationId xmlns:a16="http://schemas.microsoft.com/office/drawing/2014/main" id="{AFADB38E-EF11-48E8-878C-2B413BF9D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499" y="3409471"/>
            <a:ext cx="1461164" cy="952118"/>
          </a:xfrm>
          <a:prstGeom prst="rect">
            <a:avLst/>
          </a:prstGeom>
        </p:spPr>
      </p:pic>
      <p:pic>
        <p:nvPicPr>
          <p:cNvPr id="7" name="图片 6">
            <a:extLst>
              <a:ext uri="{FF2B5EF4-FFF2-40B4-BE49-F238E27FC236}">
                <a16:creationId xmlns:a16="http://schemas.microsoft.com/office/drawing/2014/main" id="{0F290C86-6085-46CD-8DBC-A1E4A97A56D4}"/>
              </a:ext>
            </a:extLst>
          </p:cNvPr>
          <p:cNvPicPr>
            <a:picLocks noChangeAspect="1"/>
          </p:cNvPicPr>
          <p:nvPr/>
        </p:nvPicPr>
        <p:blipFill>
          <a:blip r:embed="rId4"/>
          <a:stretch>
            <a:fillRect/>
          </a:stretch>
        </p:blipFill>
        <p:spPr>
          <a:xfrm>
            <a:off x="10030163" y="4587622"/>
            <a:ext cx="2161837" cy="1220212"/>
          </a:xfrm>
          <a:prstGeom prst="rect">
            <a:avLst/>
          </a:prstGeom>
        </p:spPr>
      </p:pic>
      <p:sp>
        <p:nvSpPr>
          <p:cNvPr id="14" name="内容占位符 2">
            <a:extLst>
              <a:ext uri="{FF2B5EF4-FFF2-40B4-BE49-F238E27FC236}">
                <a16:creationId xmlns:a16="http://schemas.microsoft.com/office/drawing/2014/main" id="{14F6707F-0605-4C9A-A654-0966C18B45CE}"/>
              </a:ext>
            </a:extLst>
          </p:cNvPr>
          <p:cNvSpPr txBox="1">
            <a:spLocks/>
          </p:cNvSpPr>
          <p:nvPr/>
        </p:nvSpPr>
        <p:spPr>
          <a:xfrm>
            <a:off x="838198" y="5502067"/>
            <a:ext cx="7658101" cy="888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[1] </a:t>
            </a:r>
            <a:r>
              <a:rPr lang="en-US" sz="1200" dirty="0" err="1"/>
              <a:t>Fujii</a:t>
            </a:r>
            <a:r>
              <a:rPr lang="en-US" sz="1200" dirty="0"/>
              <a:t> et al. “Cooperative Vehicle Positioning via V2V Communications and Onboard Sensors”</a:t>
            </a:r>
          </a:p>
          <a:p>
            <a:pPr marL="0" indent="0">
              <a:buNone/>
            </a:pPr>
            <a:r>
              <a:rPr lang="en-US" sz="1200" dirty="0"/>
              <a:t>[2] Meng et al. “</a:t>
            </a:r>
            <a:r>
              <a:rPr lang="en-US" sz="1200" dirty="0" err="1"/>
              <a:t>OmniView</a:t>
            </a:r>
            <a:r>
              <a:rPr lang="en-US" sz="1200" dirty="0"/>
              <a:t>: A Mobile Collaborative System for Assisting Drivers with a Map of Surrounding Traffic”</a:t>
            </a:r>
          </a:p>
          <a:p>
            <a:pPr marL="0" indent="0">
              <a:buNone/>
            </a:pPr>
            <a:r>
              <a:rPr lang="en-US" sz="1200" dirty="0"/>
              <a:t>[3] </a:t>
            </a:r>
            <a:r>
              <a:rPr lang="en-US" sz="1200" dirty="0" err="1"/>
              <a:t>Qiu</a:t>
            </a:r>
            <a:r>
              <a:rPr lang="en-US" sz="1200" dirty="0"/>
              <a:t> et al. “AVR: Augmented Vehicular Reality”</a:t>
            </a:r>
          </a:p>
        </p:txBody>
      </p:sp>
      <p:pic>
        <p:nvPicPr>
          <p:cNvPr id="8" name="图片 7">
            <a:extLst>
              <a:ext uri="{FF2B5EF4-FFF2-40B4-BE49-F238E27FC236}">
                <a16:creationId xmlns:a16="http://schemas.microsoft.com/office/drawing/2014/main" id="{4D9C55CF-A83F-47AC-B40C-ADA44F6B7FC1}"/>
              </a:ext>
            </a:extLst>
          </p:cNvPr>
          <p:cNvPicPr>
            <a:picLocks noChangeAspect="1"/>
          </p:cNvPicPr>
          <p:nvPr/>
        </p:nvPicPr>
        <p:blipFill>
          <a:blip r:embed="rId5"/>
          <a:stretch>
            <a:fillRect/>
          </a:stretch>
        </p:blipFill>
        <p:spPr>
          <a:xfrm>
            <a:off x="7915275" y="4661280"/>
            <a:ext cx="2066925" cy="1190625"/>
          </a:xfrm>
          <a:prstGeom prst="rect">
            <a:avLst/>
          </a:prstGeom>
        </p:spPr>
      </p:pic>
      <p:grpSp>
        <p:nvGrpSpPr>
          <p:cNvPr id="16" name="组合 15">
            <a:extLst>
              <a:ext uri="{FF2B5EF4-FFF2-40B4-BE49-F238E27FC236}">
                <a16:creationId xmlns:a16="http://schemas.microsoft.com/office/drawing/2014/main" id="{E30D4CAA-43AA-411A-8B2A-13BFF9C2A153}"/>
              </a:ext>
            </a:extLst>
          </p:cNvPr>
          <p:cNvGrpSpPr/>
          <p:nvPr/>
        </p:nvGrpSpPr>
        <p:grpSpPr>
          <a:xfrm>
            <a:off x="7991475" y="3171219"/>
            <a:ext cx="1914524" cy="1273928"/>
            <a:chOff x="8362950" y="2762475"/>
            <a:chExt cx="1914525" cy="1311999"/>
          </a:xfrm>
        </p:grpSpPr>
        <p:pic>
          <p:nvPicPr>
            <p:cNvPr id="10" name="图片 9">
              <a:extLst>
                <a:ext uri="{FF2B5EF4-FFF2-40B4-BE49-F238E27FC236}">
                  <a16:creationId xmlns:a16="http://schemas.microsoft.com/office/drawing/2014/main" id="{1EA7A64F-1713-4BDF-AA14-F532FB6209CF}"/>
                </a:ext>
              </a:extLst>
            </p:cNvPr>
            <p:cNvPicPr>
              <a:picLocks noChangeAspect="1"/>
            </p:cNvPicPr>
            <p:nvPr/>
          </p:nvPicPr>
          <p:blipFill>
            <a:blip r:embed="rId6"/>
            <a:stretch>
              <a:fillRect/>
            </a:stretch>
          </p:blipFill>
          <p:spPr>
            <a:xfrm>
              <a:off x="8372475" y="3417249"/>
              <a:ext cx="1905000" cy="657225"/>
            </a:xfrm>
            <a:prstGeom prst="rect">
              <a:avLst/>
            </a:prstGeom>
          </p:spPr>
        </p:pic>
        <p:pic>
          <p:nvPicPr>
            <p:cNvPr id="15" name="图片 14">
              <a:extLst>
                <a:ext uri="{FF2B5EF4-FFF2-40B4-BE49-F238E27FC236}">
                  <a16:creationId xmlns:a16="http://schemas.microsoft.com/office/drawing/2014/main" id="{02516145-14BF-4BAE-B640-25D5F05FB0F3}"/>
                </a:ext>
              </a:extLst>
            </p:cNvPr>
            <p:cNvPicPr>
              <a:picLocks noChangeAspect="1"/>
            </p:cNvPicPr>
            <p:nvPr/>
          </p:nvPicPr>
          <p:blipFill>
            <a:blip r:embed="rId7"/>
            <a:stretch>
              <a:fillRect/>
            </a:stretch>
          </p:blipFill>
          <p:spPr>
            <a:xfrm>
              <a:off x="8362950" y="2762475"/>
              <a:ext cx="1914525" cy="647700"/>
            </a:xfrm>
            <a:prstGeom prst="rect">
              <a:avLst/>
            </a:prstGeom>
          </p:spPr>
        </p:pic>
      </p:grpSp>
      <p:sp>
        <p:nvSpPr>
          <p:cNvPr id="6" name="灯片编号占位符 5">
            <a:extLst>
              <a:ext uri="{FF2B5EF4-FFF2-40B4-BE49-F238E27FC236}">
                <a16:creationId xmlns:a16="http://schemas.microsoft.com/office/drawing/2014/main" id="{BC8B5075-BECC-4BA4-9781-D1461864FE14}"/>
              </a:ext>
            </a:extLst>
          </p:cNvPr>
          <p:cNvSpPr>
            <a:spLocks noGrp="1"/>
          </p:cNvSpPr>
          <p:nvPr>
            <p:ph type="sldNum" sz="quarter" idx="12"/>
          </p:nvPr>
        </p:nvSpPr>
        <p:spPr/>
        <p:txBody>
          <a:bodyPr/>
          <a:lstStyle/>
          <a:p>
            <a:fld id="{E28968F2-E780-458E-BEC0-AED72E8C9DF0}" type="slidenum">
              <a:rPr lang="en-US" smtClean="0"/>
              <a:pPr/>
              <a:t>3</a:t>
            </a:fld>
            <a:r>
              <a:rPr lang="en-US"/>
              <a:t>/18</a:t>
            </a:r>
            <a:endParaRPr lang="en-US" dirty="0"/>
          </a:p>
        </p:txBody>
      </p:sp>
    </p:spTree>
    <p:extLst>
      <p:ext uri="{BB962C8B-B14F-4D97-AF65-F5344CB8AC3E}">
        <p14:creationId xmlns:p14="http://schemas.microsoft.com/office/powerpoint/2010/main" val="1370617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BA533-1350-43B0-8032-281A09753A7D}"/>
              </a:ext>
            </a:extLst>
          </p:cNvPr>
          <p:cNvSpPr>
            <a:spLocks noGrp="1"/>
          </p:cNvSpPr>
          <p:nvPr>
            <p:ph type="title"/>
          </p:nvPr>
        </p:nvSpPr>
        <p:spPr>
          <a:xfrm>
            <a:off x="838201" y="558523"/>
            <a:ext cx="4256270" cy="877551"/>
          </a:xfrm>
        </p:spPr>
        <p:txBody>
          <a:bodyPr/>
          <a:lstStyle/>
          <a:p>
            <a:r>
              <a:rPr lang="en-US" dirty="0"/>
              <a:t>Share &amp; Merge</a:t>
            </a:r>
          </a:p>
        </p:txBody>
      </p:sp>
      <p:sp>
        <p:nvSpPr>
          <p:cNvPr id="3" name="内容占位符 2">
            <a:extLst>
              <a:ext uri="{FF2B5EF4-FFF2-40B4-BE49-F238E27FC236}">
                <a16:creationId xmlns:a16="http://schemas.microsoft.com/office/drawing/2014/main" id="{960E8F41-5413-43BA-A7C0-E560390B7F1C}"/>
              </a:ext>
            </a:extLst>
          </p:cNvPr>
          <p:cNvSpPr>
            <a:spLocks noGrp="1"/>
          </p:cNvSpPr>
          <p:nvPr>
            <p:ph idx="1"/>
          </p:nvPr>
        </p:nvSpPr>
        <p:spPr>
          <a:xfrm>
            <a:off x="785019" y="1619246"/>
            <a:ext cx="4045812" cy="4575557"/>
          </a:xfrm>
        </p:spPr>
        <p:txBody>
          <a:bodyPr/>
          <a:lstStyle/>
          <a:p>
            <a:r>
              <a:rPr lang="en-US" dirty="0"/>
              <a:t>Information sharing between two individual views</a:t>
            </a:r>
          </a:p>
          <a:p>
            <a:endParaRPr lang="en-US" dirty="0"/>
          </a:p>
          <a:p>
            <a:r>
              <a:rPr lang="en-US" dirty="0"/>
              <a:t>Merge: are these vehicles the same?</a:t>
            </a:r>
          </a:p>
          <a:p>
            <a:endParaRPr lang="en-US" dirty="0"/>
          </a:p>
          <a:p>
            <a:r>
              <a:rPr lang="en-US" dirty="0"/>
              <a:t>Accurate merging provides a merged  “global” view</a:t>
            </a:r>
          </a:p>
        </p:txBody>
      </p:sp>
      <p:sp>
        <p:nvSpPr>
          <p:cNvPr id="4" name="日期占位符 3">
            <a:extLst>
              <a:ext uri="{FF2B5EF4-FFF2-40B4-BE49-F238E27FC236}">
                <a16:creationId xmlns:a16="http://schemas.microsoft.com/office/drawing/2014/main" id="{A7B7C1EC-F1C8-4F21-B6FD-F6C2F49156EE}"/>
              </a:ext>
            </a:extLst>
          </p:cNvPr>
          <p:cNvSpPr>
            <a:spLocks noGrp="1"/>
          </p:cNvSpPr>
          <p:nvPr>
            <p:ph type="dt" sz="half" idx="10"/>
          </p:nvPr>
        </p:nvSpPr>
        <p:spPr/>
        <p:txBody>
          <a:bodyPr/>
          <a:lstStyle/>
          <a:p>
            <a:fld id="{54751EBA-9A81-49FE-9982-601DA221EC22}" type="datetime1">
              <a:rPr lang="en-US" smtClean="0"/>
              <a:t>9/30/2019</a:t>
            </a:fld>
            <a:endParaRPr lang="en-US"/>
          </a:p>
        </p:txBody>
      </p:sp>
      <p:sp>
        <p:nvSpPr>
          <p:cNvPr id="5" name="页脚占位符 4">
            <a:extLst>
              <a:ext uri="{FF2B5EF4-FFF2-40B4-BE49-F238E27FC236}">
                <a16:creationId xmlns:a16="http://schemas.microsoft.com/office/drawing/2014/main" id="{850C489D-8129-4A43-8A4A-5AF0206AECD0}"/>
              </a:ext>
            </a:extLst>
          </p:cNvPr>
          <p:cNvSpPr>
            <a:spLocks noGrp="1"/>
          </p:cNvSpPr>
          <p:nvPr>
            <p:ph type="ftr" sz="quarter" idx="11"/>
          </p:nvPr>
        </p:nvSpPr>
        <p:spPr>
          <a:xfrm>
            <a:off x="4038600" y="6356350"/>
            <a:ext cx="4114800" cy="365125"/>
          </a:xfrm>
        </p:spPr>
        <p:txBody>
          <a:bodyPr/>
          <a:lstStyle/>
          <a:p>
            <a:r>
              <a:rPr lang="en-US"/>
              <a:t>Liu et al</a:t>
            </a:r>
            <a:endParaRPr lang="en-US" dirty="0"/>
          </a:p>
        </p:txBody>
      </p:sp>
      <p:sp>
        <p:nvSpPr>
          <p:cNvPr id="24" name="灯片编号占位符 3">
            <a:extLst>
              <a:ext uri="{FF2B5EF4-FFF2-40B4-BE49-F238E27FC236}">
                <a16:creationId xmlns:a16="http://schemas.microsoft.com/office/drawing/2014/main" id="{44B46007-646D-4336-A295-7DB6F075E2D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8968F2-E780-458E-BEC0-AED72E8C9DF0}" type="slidenum">
              <a:rPr lang="en-US" smtClean="0"/>
              <a:pPr/>
              <a:t>4</a:t>
            </a:fld>
            <a:r>
              <a:rPr lang="en-US"/>
              <a:t>/19</a:t>
            </a:r>
            <a:endParaRPr lang="en-US" dirty="0"/>
          </a:p>
        </p:txBody>
      </p:sp>
      <p:cxnSp>
        <p:nvCxnSpPr>
          <p:cNvPr id="47" name="Straight Connector 12">
            <a:extLst>
              <a:ext uri="{FF2B5EF4-FFF2-40B4-BE49-F238E27FC236}">
                <a16:creationId xmlns:a16="http://schemas.microsoft.com/office/drawing/2014/main" id="{94D8FFB9-3A1B-4159-ABDC-8EF1C7A89675}"/>
              </a:ext>
            </a:extLst>
          </p:cNvPr>
          <p:cNvCxnSpPr>
            <a:cxnSpLocks/>
          </p:cNvCxnSpPr>
          <p:nvPr/>
        </p:nvCxnSpPr>
        <p:spPr>
          <a:xfrm>
            <a:off x="8222815" y="1116072"/>
            <a:ext cx="0" cy="468747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15">
            <a:extLst>
              <a:ext uri="{FF2B5EF4-FFF2-40B4-BE49-F238E27FC236}">
                <a16:creationId xmlns:a16="http://schemas.microsoft.com/office/drawing/2014/main" id="{70039BAB-F430-4F5D-A4DA-AD8C0CD0C3AD}"/>
              </a:ext>
            </a:extLst>
          </p:cNvPr>
          <p:cNvCxnSpPr>
            <a:cxnSpLocks/>
          </p:cNvCxnSpPr>
          <p:nvPr/>
        </p:nvCxnSpPr>
        <p:spPr>
          <a:xfrm>
            <a:off x="7268760" y="1116072"/>
            <a:ext cx="0" cy="46922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16">
            <a:extLst>
              <a:ext uri="{FF2B5EF4-FFF2-40B4-BE49-F238E27FC236}">
                <a16:creationId xmlns:a16="http://schemas.microsoft.com/office/drawing/2014/main" id="{2F0A9C2D-3E6E-4F96-A5E3-B24CA6BC0E3F}"/>
              </a:ext>
            </a:extLst>
          </p:cNvPr>
          <p:cNvCxnSpPr>
            <a:cxnSpLocks/>
          </p:cNvCxnSpPr>
          <p:nvPr/>
        </p:nvCxnSpPr>
        <p:spPr>
          <a:xfrm>
            <a:off x="9107228" y="1116072"/>
            <a:ext cx="0" cy="46646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0" name="Picture 23" descr="Kostenlose Vektorgrafik: Auto, Transport, Fahrzeug - Kostenloses Bild ...">
            <a:extLst>
              <a:ext uri="{FF2B5EF4-FFF2-40B4-BE49-F238E27FC236}">
                <a16:creationId xmlns:a16="http://schemas.microsoft.com/office/drawing/2014/main" id="{879A4F9B-917C-4F2E-881C-482BD590F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8290635" y="5059690"/>
            <a:ext cx="797948" cy="398976"/>
          </a:xfrm>
          <a:prstGeom prst="rect">
            <a:avLst/>
          </a:prstGeom>
        </p:spPr>
      </p:pic>
      <p:cxnSp>
        <p:nvCxnSpPr>
          <p:cNvPr id="52" name="Straight Connector 52">
            <a:extLst>
              <a:ext uri="{FF2B5EF4-FFF2-40B4-BE49-F238E27FC236}">
                <a16:creationId xmlns:a16="http://schemas.microsoft.com/office/drawing/2014/main" id="{E32C2E52-411A-462B-B916-7F97AEB7D9E6}"/>
              </a:ext>
            </a:extLst>
          </p:cNvPr>
          <p:cNvCxnSpPr>
            <a:cxnSpLocks/>
            <a:endCxn id="50" idx="1"/>
          </p:cNvCxnSpPr>
          <p:nvPr/>
        </p:nvCxnSpPr>
        <p:spPr>
          <a:xfrm>
            <a:off x="6196588" y="2299277"/>
            <a:ext cx="2493021" cy="2560927"/>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Straight Connector 55">
            <a:extLst>
              <a:ext uri="{FF2B5EF4-FFF2-40B4-BE49-F238E27FC236}">
                <a16:creationId xmlns:a16="http://schemas.microsoft.com/office/drawing/2014/main" id="{300F86F3-4B89-4EF1-B3D4-47D18055F60D}"/>
              </a:ext>
            </a:extLst>
          </p:cNvPr>
          <p:cNvCxnSpPr>
            <a:cxnSpLocks/>
            <a:endCxn id="50" idx="1"/>
          </p:cNvCxnSpPr>
          <p:nvPr/>
        </p:nvCxnSpPr>
        <p:spPr>
          <a:xfrm flipH="1">
            <a:off x="8689609" y="2282608"/>
            <a:ext cx="2001090" cy="2577596"/>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4" name="Picture 37" descr="Black &lt;strong&gt;car topview&lt;/strong&gt; by ckhoo - &lt;strong&gt;Top&lt;/strong&gt; &lt;strong&gt;view&lt;/strong&gt; of a black &lt;strong&gt;car&lt;/strong&gt;">
            <a:extLst>
              <a:ext uri="{FF2B5EF4-FFF2-40B4-BE49-F238E27FC236}">
                <a16:creationId xmlns:a16="http://schemas.microsoft.com/office/drawing/2014/main" id="{0B44C6D3-B93B-45B8-A7CD-ACE8BBADE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544" y="3295586"/>
            <a:ext cx="340016" cy="742616"/>
          </a:xfrm>
          <a:prstGeom prst="rect">
            <a:avLst/>
          </a:prstGeom>
          <a:effectLst/>
        </p:spPr>
      </p:pic>
      <p:pic>
        <p:nvPicPr>
          <p:cNvPr id="55" name="Picture 37" descr="Black &lt;strong&gt;car topview&lt;/strong&gt; by ckhoo - &lt;strong&gt;Top&lt;/strong&gt; &lt;strong&gt;view&lt;/strong&gt; of a black &lt;strong&gt;car&lt;/strong&gt;">
            <a:extLst>
              <a:ext uri="{FF2B5EF4-FFF2-40B4-BE49-F238E27FC236}">
                <a16:creationId xmlns:a16="http://schemas.microsoft.com/office/drawing/2014/main" id="{A9EE089D-99C8-4FC8-952E-A0CC951F3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5423" y="1884904"/>
            <a:ext cx="340016" cy="742616"/>
          </a:xfrm>
          <a:prstGeom prst="rect">
            <a:avLst/>
          </a:prstGeom>
          <a:effectLst/>
        </p:spPr>
      </p:pic>
      <p:cxnSp>
        <p:nvCxnSpPr>
          <p:cNvPr id="58" name="Straight Connector 55">
            <a:extLst>
              <a:ext uri="{FF2B5EF4-FFF2-40B4-BE49-F238E27FC236}">
                <a16:creationId xmlns:a16="http://schemas.microsoft.com/office/drawing/2014/main" id="{BC775CFE-0B07-48E6-944D-8AF74EE8D767}"/>
              </a:ext>
            </a:extLst>
          </p:cNvPr>
          <p:cNvCxnSpPr>
            <a:cxnSpLocks/>
            <a:endCxn id="23" idx="1"/>
          </p:cNvCxnSpPr>
          <p:nvPr/>
        </p:nvCxnSpPr>
        <p:spPr>
          <a:xfrm flipH="1">
            <a:off x="7688236" y="2026086"/>
            <a:ext cx="2291683" cy="2930276"/>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9" name="Straight Connector 52">
            <a:extLst>
              <a:ext uri="{FF2B5EF4-FFF2-40B4-BE49-F238E27FC236}">
                <a16:creationId xmlns:a16="http://schemas.microsoft.com/office/drawing/2014/main" id="{EBE966B7-4553-446A-8D2C-B01F718FD734}"/>
              </a:ext>
            </a:extLst>
          </p:cNvPr>
          <p:cNvCxnSpPr>
            <a:cxnSpLocks/>
            <a:endCxn id="23" idx="1"/>
          </p:cNvCxnSpPr>
          <p:nvPr/>
        </p:nvCxnSpPr>
        <p:spPr>
          <a:xfrm>
            <a:off x="6234837" y="3456447"/>
            <a:ext cx="1453399" cy="1499915"/>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62" name="Picture 37" descr="Black &lt;strong&gt;car topview&lt;/strong&gt; by ckhoo - &lt;strong&gt;Top&lt;/strong&gt; &lt;strong&gt;view&lt;/strong&gt; of a black &lt;strong&gt;car&lt;/strong&gt;">
            <a:extLst>
              <a:ext uri="{FF2B5EF4-FFF2-40B4-BE49-F238E27FC236}">
                <a16:creationId xmlns:a16="http://schemas.microsoft.com/office/drawing/2014/main" id="{C1A97527-2898-4059-BF7F-F002825E4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086" y="3084517"/>
            <a:ext cx="340016" cy="742616"/>
          </a:xfrm>
          <a:prstGeom prst="rect">
            <a:avLst/>
          </a:prstGeom>
          <a:effectLst/>
        </p:spPr>
      </p:pic>
      <p:pic>
        <p:nvPicPr>
          <p:cNvPr id="23" name="图片 22">
            <a:extLst>
              <a:ext uri="{FF2B5EF4-FFF2-40B4-BE49-F238E27FC236}">
                <a16:creationId xmlns:a16="http://schemas.microsoft.com/office/drawing/2014/main" id="{575D6C18-CE6E-48F6-8331-A5DF732344A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400000">
            <a:off x="7276698" y="5162132"/>
            <a:ext cx="823076" cy="411536"/>
          </a:xfrm>
          <a:prstGeom prst="rect">
            <a:avLst/>
          </a:prstGeom>
        </p:spPr>
      </p:pic>
      <p:pic>
        <p:nvPicPr>
          <p:cNvPr id="107" name="Picture 37" descr="Black &lt;strong&gt;car topview&lt;/strong&gt; by ckhoo - &lt;strong&gt;Top&lt;/strong&gt; &lt;strong&gt;view&lt;/strong&gt; of a black &lt;strong&gt;car&lt;/strong&gt;">
            <a:extLst>
              <a:ext uri="{FF2B5EF4-FFF2-40B4-BE49-F238E27FC236}">
                <a16:creationId xmlns:a16="http://schemas.microsoft.com/office/drawing/2014/main" id="{E1D95AC7-4C29-41F9-84C2-0C13C05B9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649" y="1668438"/>
            <a:ext cx="340016" cy="742616"/>
          </a:xfrm>
          <a:prstGeom prst="rect">
            <a:avLst/>
          </a:prstGeom>
          <a:effectLst/>
        </p:spPr>
      </p:pic>
      <p:pic>
        <p:nvPicPr>
          <p:cNvPr id="126" name="Picture 37" descr="Black &lt;strong&gt;car topview&lt;/strong&gt; by ckhoo - &lt;strong&gt;Top&lt;/strong&gt; &lt;strong&gt;view&lt;/strong&gt; of a black &lt;strong&gt;car&lt;/strong&gt;">
            <a:extLst>
              <a:ext uri="{FF2B5EF4-FFF2-40B4-BE49-F238E27FC236}">
                <a16:creationId xmlns:a16="http://schemas.microsoft.com/office/drawing/2014/main" id="{2BA2243B-098F-4558-94AF-FD8E9B7F6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7284" y="1530004"/>
            <a:ext cx="340016" cy="742616"/>
          </a:xfrm>
          <a:prstGeom prst="rect">
            <a:avLst/>
          </a:prstGeom>
          <a:effectLst/>
        </p:spPr>
      </p:pic>
      <p:grpSp>
        <p:nvGrpSpPr>
          <p:cNvPr id="37" name="组合 36">
            <a:extLst>
              <a:ext uri="{FF2B5EF4-FFF2-40B4-BE49-F238E27FC236}">
                <a16:creationId xmlns:a16="http://schemas.microsoft.com/office/drawing/2014/main" id="{7E10ED74-DDD9-4C79-B56C-6307E9ED2D07}"/>
              </a:ext>
            </a:extLst>
          </p:cNvPr>
          <p:cNvGrpSpPr/>
          <p:nvPr/>
        </p:nvGrpSpPr>
        <p:grpSpPr>
          <a:xfrm>
            <a:off x="8643366" y="1400228"/>
            <a:ext cx="2242226" cy="4138281"/>
            <a:chOff x="9451283" y="1254816"/>
            <a:chExt cx="2373255" cy="4742519"/>
          </a:xfrm>
        </p:grpSpPr>
        <p:grpSp>
          <p:nvGrpSpPr>
            <p:cNvPr id="36" name="组合 35">
              <a:extLst>
                <a:ext uri="{FF2B5EF4-FFF2-40B4-BE49-F238E27FC236}">
                  <a16:creationId xmlns:a16="http://schemas.microsoft.com/office/drawing/2014/main" id="{C5DC92CB-CB11-4844-A4BC-98894A4801CF}"/>
                </a:ext>
              </a:extLst>
            </p:cNvPr>
            <p:cNvGrpSpPr/>
            <p:nvPr/>
          </p:nvGrpSpPr>
          <p:grpSpPr>
            <a:xfrm>
              <a:off x="9451283" y="1254816"/>
              <a:ext cx="2373255" cy="4742519"/>
              <a:chOff x="9451283" y="1254816"/>
              <a:chExt cx="2373255" cy="4742519"/>
            </a:xfrm>
          </p:grpSpPr>
          <p:grpSp>
            <p:nvGrpSpPr>
              <p:cNvPr id="114" name="组合 113">
                <a:extLst>
                  <a:ext uri="{FF2B5EF4-FFF2-40B4-BE49-F238E27FC236}">
                    <a16:creationId xmlns:a16="http://schemas.microsoft.com/office/drawing/2014/main" id="{CD04E60D-E3CE-4EF0-89A0-E374A1FAA121}"/>
                  </a:ext>
                </a:extLst>
              </p:cNvPr>
              <p:cNvGrpSpPr/>
              <p:nvPr/>
            </p:nvGrpSpPr>
            <p:grpSpPr>
              <a:xfrm>
                <a:off x="9451283" y="1254816"/>
                <a:ext cx="2373255" cy="4742519"/>
                <a:chOff x="9198303" y="1112323"/>
                <a:chExt cx="2373255" cy="4742519"/>
              </a:xfrm>
            </p:grpSpPr>
            <p:cxnSp>
              <p:nvCxnSpPr>
                <p:cNvPr id="115" name="Straight Connector 12">
                  <a:extLst>
                    <a:ext uri="{FF2B5EF4-FFF2-40B4-BE49-F238E27FC236}">
                      <a16:creationId xmlns:a16="http://schemas.microsoft.com/office/drawing/2014/main" id="{EFEB997B-6E31-481B-9712-680865D0415E}"/>
                    </a:ext>
                  </a:extLst>
                </p:cNvPr>
                <p:cNvCxnSpPr>
                  <a:cxnSpLocks/>
                </p:cNvCxnSpPr>
                <p:nvPr/>
              </p:nvCxnSpPr>
              <p:spPr>
                <a:xfrm>
                  <a:off x="10091537" y="1169195"/>
                  <a:ext cx="0" cy="46856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6" name="Straight Connector 15">
                  <a:extLst>
                    <a:ext uri="{FF2B5EF4-FFF2-40B4-BE49-F238E27FC236}">
                      <a16:creationId xmlns:a16="http://schemas.microsoft.com/office/drawing/2014/main" id="{BC0385F0-7105-4E7A-9FB0-3B98C0367592}"/>
                    </a:ext>
                  </a:extLst>
                </p:cNvPr>
                <p:cNvCxnSpPr>
                  <a:cxnSpLocks/>
                </p:cNvCxnSpPr>
                <p:nvPr/>
              </p:nvCxnSpPr>
              <p:spPr>
                <a:xfrm>
                  <a:off x="9198303" y="1154607"/>
                  <a:ext cx="0" cy="467921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7" name="Straight Connector 16">
                  <a:extLst>
                    <a:ext uri="{FF2B5EF4-FFF2-40B4-BE49-F238E27FC236}">
                      <a16:creationId xmlns:a16="http://schemas.microsoft.com/office/drawing/2014/main" id="{33F10224-A674-42F7-836F-971242C44231}"/>
                    </a:ext>
                  </a:extLst>
                </p:cNvPr>
                <p:cNvCxnSpPr>
                  <a:cxnSpLocks/>
                </p:cNvCxnSpPr>
                <p:nvPr/>
              </p:nvCxnSpPr>
              <p:spPr>
                <a:xfrm>
                  <a:off x="10982986" y="1112323"/>
                  <a:ext cx="0" cy="472792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8" name="Picture 23" descr="Kostenlose Vektorgrafik: Auto, Transport, Fahrzeug - Kostenloses Bild ...">
                  <a:extLst>
                    <a:ext uri="{FF2B5EF4-FFF2-40B4-BE49-F238E27FC236}">
                      <a16:creationId xmlns:a16="http://schemas.microsoft.com/office/drawing/2014/main" id="{ED0CBF88-0A2D-4213-868E-209D0E568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10236680" y="5240512"/>
                  <a:ext cx="738484" cy="369242"/>
                </a:xfrm>
                <a:prstGeom prst="rect">
                  <a:avLst/>
                </a:prstGeom>
              </p:spPr>
            </p:pic>
            <p:pic>
              <p:nvPicPr>
                <p:cNvPr id="120" name="Picture 37" descr="Black &lt;strong&gt;car topview&lt;/strong&gt; by ckhoo - &lt;strong&gt;Top&lt;/strong&gt; &lt;strong&gt;view&lt;/strong&gt; of a black &lt;strong&gt;car&lt;/strong&gt;">
                  <a:extLst>
                    <a:ext uri="{FF2B5EF4-FFF2-40B4-BE49-F238E27FC236}">
                      <a16:creationId xmlns:a16="http://schemas.microsoft.com/office/drawing/2014/main" id="{87AD2B2D-056D-405A-9C31-EEB37AD01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881" y="2332912"/>
                  <a:ext cx="314677" cy="687274"/>
                </a:xfrm>
                <a:prstGeom prst="rect">
                  <a:avLst/>
                </a:prstGeom>
                <a:effectLst/>
              </p:spPr>
            </p:pic>
          </p:grpSp>
          <p:pic>
            <p:nvPicPr>
              <p:cNvPr id="125" name="Picture 37" descr="Black &lt;strong&gt;car topview&lt;/strong&gt; by ckhoo - &lt;strong&gt;Top&lt;/strong&gt; &lt;strong&gt;view&lt;/strong&gt; of a black &lt;strong&gt;car&lt;/strong&gt;">
                <a:extLst>
                  <a:ext uri="{FF2B5EF4-FFF2-40B4-BE49-F238E27FC236}">
                    <a16:creationId xmlns:a16="http://schemas.microsoft.com/office/drawing/2014/main" id="{4606F793-FF8D-4304-9730-995FF6892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419" y="3378444"/>
                <a:ext cx="314677" cy="687274"/>
              </a:xfrm>
              <a:prstGeom prst="rect">
                <a:avLst/>
              </a:prstGeom>
              <a:effectLst/>
            </p:spPr>
          </p:pic>
        </p:grpSp>
        <p:pic>
          <p:nvPicPr>
            <p:cNvPr id="127" name="Picture 37" descr="Black &lt;strong&gt;car topview&lt;/strong&gt; by ckhoo - &lt;strong&gt;Top&lt;/strong&gt; &lt;strong&gt;view&lt;/strong&gt; of a black &lt;strong&gt;car&lt;/strong&gt;">
              <a:extLst>
                <a:ext uri="{FF2B5EF4-FFF2-40B4-BE49-F238E27FC236}">
                  <a16:creationId xmlns:a16="http://schemas.microsoft.com/office/drawing/2014/main" id="{74053CDA-ED5B-40DD-A38B-EB07F6EC7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352" y="2082519"/>
              <a:ext cx="314677" cy="687274"/>
            </a:xfrm>
            <a:prstGeom prst="rect">
              <a:avLst/>
            </a:prstGeom>
            <a:effectLst/>
          </p:spPr>
        </p:pic>
      </p:grpSp>
      <p:grpSp>
        <p:nvGrpSpPr>
          <p:cNvPr id="38" name="组合 37">
            <a:extLst>
              <a:ext uri="{FF2B5EF4-FFF2-40B4-BE49-F238E27FC236}">
                <a16:creationId xmlns:a16="http://schemas.microsoft.com/office/drawing/2014/main" id="{FA62172F-7082-402B-8DCC-EF4FADDD1BC5}"/>
              </a:ext>
            </a:extLst>
          </p:cNvPr>
          <p:cNvGrpSpPr/>
          <p:nvPr/>
        </p:nvGrpSpPr>
        <p:grpSpPr>
          <a:xfrm>
            <a:off x="5293072" y="1561948"/>
            <a:ext cx="2612662" cy="3961279"/>
            <a:chOff x="5456478" y="1254816"/>
            <a:chExt cx="2860675" cy="4837115"/>
          </a:xfrm>
        </p:grpSpPr>
        <p:cxnSp>
          <p:nvCxnSpPr>
            <p:cNvPr id="99" name="Straight Connector 12">
              <a:extLst>
                <a:ext uri="{FF2B5EF4-FFF2-40B4-BE49-F238E27FC236}">
                  <a16:creationId xmlns:a16="http://schemas.microsoft.com/office/drawing/2014/main" id="{D3F35514-002E-40DF-A179-F6A454AAF4B2}"/>
                </a:ext>
              </a:extLst>
            </p:cNvPr>
            <p:cNvCxnSpPr>
              <a:cxnSpLocks/>
            </p:cNvCxnSpPr>
            <p:nvPr/>
          </p:nvCxnSpPr>
          <p:spPr>
            <a:xfrm>
              <a:off x="6889480" y="1311688"/>
              <a:ext cx="0" cy="46856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0" name="Straight Connector 15">
              <a:extLst>
                <a:ext uri="{FF2B5EF4-FFF2-40B4-BE49-F238E27FC236}">
                  <a16:creationId xmlns:a16="http://schemas.microsoft.com/office/drawing/2014/main" id="{EB1F0762-C961-4DB9-A9FF-499EC9449013}"/>
                </a:ext>
              </a:extLst>
            </p:cNvPr>
            <p:cNvCxnSpPr>
              <a:cxnSpLocks/>
            </p:cNvCxnSpPr>
            <p:nvPr/>
          </p:nvCxnSpPr>
          <p:spPr>
            <a:xfrm>
              <a:off x="5996246" y="1297100"/>
              <a:ext cx="0" cy="467921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1" name="Straight Connector 16">
              <a:extLst>
                <a:ext uri="{FF2B5EF4-FFF2-40B4-BE49-F238E27FC236}">
                  <a16:creationId xmlns:a16="http://schemas.microsoft.com/office/drawing/2014/main" id="{138DFACB-EB84-46B6-AFC0-D4D2310313D3}"/>
                </a:ext>
              </a:extLst>
            </p:cNvPr>
            <p:cNvCxnSpPr>
              <a:cxnSpLocks/>
            </p:cNvCxnSpPr>
            <p:nvPr/>
          </p:nvCxnSpPr>
          <p:spPr>
            <a:xfrm>
              <a:off x="7780929" y="1254816"/>
              <a:ext cx="0" cy="472792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2" name="Picture 37" descr="Black &lt;strong&gt;car topview&lt;/strong&gt; by ckhoo - &lt;strong&gt;Top&lt;/strong&gt; &lt;strong&gt;view&lt;/strong&gt; of a black &lt;strong&gt;car&lt;/strong&gt;">
              <a:extLst>
                <a:ext uri="{FF2B5EF4-FFF2-40B4-BE49-F238E27FC236}">
                  <a16:creationId xmlns:a16="http://schemas.microsoft.com/office/drawing/2014/main" id="{BBFF3D04-B571-4DA9-A371-FA4C13450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478" y="3936326"/>
              <a:ext cx="314677" cy="687274"/>
            </a:xfrm>
            <a:prstGeom prst="rect">
              <a:avLst/>
            </a:prstGeom>
            <a:effectLst/>
          </p:spPr>
        </p:pic>
        <p:pic>
          <p:nvPicPr>
            <p:cNvPr id="103" name="Picture 37" descr="Black &lt;strong&gt;car topview&lt;/strong&gt; by ckhoo - &lt;strong&gt;Top&lt;/strong&gt; &lt;strong&gt;view&lt;/strong&gt; of a black &lt;strong&gt;car&lt;/strong&gt;">
              <a:extLst>
                <a:ext uri="{FF2B5EF4-FFF2-40B4-BE49-F238E27FC236}">
                  <a16:creationId xmlns:a16="http://schemas.microsoft.com/office/drawing/2014/main" id="{A6DECE00-C1AA-45B1-9493-4CA3BD2A1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2476" y="2142811"/>
              <a:ext cx="314677" cy="687274"/>
            </a:xfrm>
            <a:prstGeom prst="rect">
              <a:avLst/>
            </a:prstGeom>
            <a:effectLst/>
          </p:spPr>
        </p:pic>
        <p:pic>
          <p:nvPicPr>
            <p:cNvPr id="105" name="Picture 37" descr="Black &lt;strong&gt;car topview&lt;/strong&gt; by ckhoo - &lt;strong&gt;Top&lt;/strong&gt; &lt;strong&gt;view&lt;/strong&gt; of a black &lt;strong&gt;car&lt;/strong&gt;">
              <a:extLst>
                <a:ext uri="{FF2B5EF4-FFF2-40B4-BE49-F238E27FC236}">
                  <a16:creationId xmlns:a16="http://schemas.microsoft.com/office/drawing/2014/main" id="{41785F71-044D-4100-872D-235D00DE99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434" y="2830085"/>
              <a:ext cx="314677" cy="687274"/>
            </a:xfrm>
            <a:prstGeom prst="rect">
              <a:avLst/>
            </a:prstGeom>
            <a:effectLst/>
          </p:spPr>
        </p:pic>
        <p:pic>
          <p:nvPicPr>
            <p:cNvPr id="106" name="图片 105">
              <a:extLst>
                <a:ext uri="{FF2B5EF4-FFF2-40B4-BE49-F238E27FC236}">
                  <a16:creationId xmlns:a16="http://schemas.microsoft.com/office/drawing/2014/main" id="{2B2920F4-335C-4225-840C-D9D9B50BE0A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400000">
              <a:off x="6052978" y="5520633"/>
              <a:ext cx="761731" cy="380866"/>
            </a:xfrm>
            <a:prstGeom prst="rect">
              <a:avLst/>
            </a:prstGeom>
          </p:spPr>
        </p:pic>
        <p:pic>
          <p:nvPicPr>
            <p:cNvPr id="140" name="Picture 37" descr="Black &lt;strong&gt;car topview&lt;/strong&gt; by ckhoo - &lt;strong&gt;Top&lt;/strong&gt; &lt;strong&gt;view&lt;/strong&gt; of a black &lt;strong&gt;car&lt;/strong&gt;">
              <a:extLst>
                <a:ext uri="{FF2B5EF4-FFF2-40B4-BE49-F238E27FC236}">
                  <a16:creationId xmlns:a16="http://schemas.microsoft.com/office/drawing/2014/main" id="{4ED5C47D-CF0E-4526-890A-513D36340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169" y="1641352"/>
              <a:ext cx="314677" cy="687274"/>
            </a:xfrm>
            <a:prstGeom prst="rect">
              <a:avLst/>
            </a:prstGeom>
            <a:effectLst/>
          </p:spPr>
        </p:pic>
      </p:grpSp>
      <p:sp>
        <p:nvSpPr>
          <p:cNvPr id="142" name="椭圆 141">
            <a:extLst>
              <a:ext uri="{FF2B5EF4-FFF2-40B4-BE49-F238E27FC236}">
                <a16:creationId xmlns:a16="http://schemas.microsoft.com/office/drawing/2014/main" id="{29DF545C-FCF7-4926-99A3-425922490954}"/>
              </a:ext>
            </a:extLst>
          </p:cNvPr>
          <p:cNvSpPr/>
          <p:nvPr/>
        </p:nvSpPr>
        <p:spPr>
          <a:xfrm>
            <a:off x="8794645" y="2724531"/>
            <a:ext cx="702494" cy="11580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椭圆 142">
            <a:extLst>
              <a:ext uri="{FF2B5EF4-FFF2-40B4-BE49-F238E27FC236}">
                <a16:creationId xmlns:a16="http://schemas.microsoft.com/office/drawing/2014/main" id="{64FD7DB5-1714-4842-8AF0-48F1B1E61E19}"/>
              </a:ext>
            </a:extLst>
          </p:cNvPr>
          <p:cNvSpPr/>
          <p:nvPr/>
        </p:nvSpPr>
        <p:spPr>
          <a:xfrm>
            <a:off x="10221992" y="2140013"/>
            <a:ext cx="792882" cy="937681"/>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a:extLst>
              <a:ext uri="{FF2B5EF4-FFF2-40B4-BE49-F238E27FC236}">
                <a16:creationId xmlns:a16="http://schemas.microsoft.com/office/drawing/2014/main" id="{41A79860-94F6-4B56-9670-F410799CF89F}"/>
              </a:ext>
            </a:extLst>
          </p:cNvPr>
          <p:cNvSpPr/>
          <p:nvPr/>
        </p:nvSpPr>
        <p:spPr>
          <a:xfrm>
            <a:off x="8782824" y="2039746"/>
            <a:ext cx="687470" cy="134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文本框 40">
            <a:extLst>
              <a:ext uri="{FF2B5EF4-FFF2-40B4-BE49-F238E27FC236}">
                <a16:creationId xmlns:a16="http://schemas.microsoft.com/office/drawing/2014/main" id="{F2066F87-A302-4CDE-B012-C0F12AB65312}"/>
              </a:ext>
            </a:extLst>
          </p:cNvPr>
          <p:cNvSpPr txBox="1"/>
          <p:nvPr/>
        </p:nvSpPr>
        <p:spPr>
          <a:xfrm>
            <a:off x="9399020" y="2952160"/>
            <a:ext cx="1001449" cy="584775"/>
          </a:xfrm>
          <a:prstGeom prst="rect">
            <a:avLst/>
          </a:prstGeom>
          <a:noFill/>
        </p:spPr>
        <p:txBody>
          <a:bodyPr wrap="square" rtlCol="0">
            <a:spAutoFit/>
          </a:bodyPr>
          <a:lstStyle/>
          <a:p>
            <a:r>
              <a:rPr lang="en-US" sz="1600" dirty="0">
                <a:solidFill>
                  <a:srgbClr val="C00000"/>
                </a:solidFill>
              </a:rPr>
              <a:t>correct merging?</a:t>
            </a:r>
          </a:p>
        </p:txBody>
      </p:sp>
      <p:grpSp>
        <p:nvGrpSpPr>
          <p:cNvPr id="42" name="组合 41">
            <a:extLst>
              <a:ext uri="{FF2B5EF4-FFF2-40B4-BE49-F238E27FC236}">
                <a16:creationId xmlns:a16="http://schemas.microsoft.com/office/drawing/2014/main" id="{B9689312-09F3-4A6C-83C5-D979FF4510F1}"/>
              </a:ext>
            </a:extLst>
          </p:cNvPr>
          <p:cNvGrpSpPr/>
          <p:nvPr/>
        </p:nvGrpSpPr>
        <p:grpSpPr>
          <a:xfrm>
            <a:off x="8105467" y="1386474"/>
            <a:ext cx="2743193" cy="4209499"/>
            <a:chOff x="1161060" y="1467683"/>
            <a:chExt cx="2903499" cy="4824136"/>
          </a:xfrm>
        </p:grpSpPr>
        <p:cxnSp>
          <p:nvCxnSpPr>
            <p:cNvPr id="145" name="Straight Connector 12">
              <a:extLst>
                <a:ext uri="{FF2B5EF4-FFF2-40B4-BE49-F238E27FC236}">
                  <a16:creationId xmlns:a16="http://schemas.microsoft.com/office/drawing/2014/main" id="{088E7563-C9BF-494E-8E1D-D0E5802FECC3}"/>
                </a:ext>
              </a:extLst>
            </p:cNvPr>
            <p:cNvCxnSpPr>
              <a:cxnSpLocks/>
            </p:cNvCxnSpPr>
            <p:nvPr/>
          </p:nvCxnSpPr>
          <p:spPr>
            <a:xfrm>
              <a:off x="2636886" y="1524555"/>
              <a:ext cx="0" cy="46856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6" name="Straight Connector 15">
              <a:extLst>
                <a:ext uri="{FF2B5EF4-FFF2-40B4-BE49-F238E27FC236}">
                  <a16:creationId xmlns:a16="http://schemas.microsoft.com/office/drawing/2014/main" id="{E03D6EEC-9C42-4875-A763-B5F40BECF01F}"/>
                </a:ext>
              </a:extLst>
            </p:cNvPr>
            <p:cNvCxnSpPr>
              <a:cxnSpLocks/>
            </p:cNvCxnSpPr>
            <p:nvPr/>
          </p:nvCxnSpPr>
          <p:spPr>
            <a:xfrm>
              <a:off x="1743652" y="1509967"/>
              <a:ext cx="0" cy="467921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7" name="Straight Connector 16">
              <a:extLst>
                <a:ext uri="{FF2B5EF4-FFF2-40B4-BE49-F238E27FC236}">
                  <a16:creationId xmlns:a16="http://schemas.microsoft.com/office/drawing/2014/main" id="{09B73AC8-06F5-4F1E-B67E-D17A3AC97406}"/>
                </a:ext>
              </a:extLst>
            </p:cNvPr>
            <p:cNvCxnSpPr>
              <a:cxnSpLocks/>
            </p:cNvCxnSpPr>
            <p:nvPr/>
          </p:nvCxnSpPr>
          <p:spPr>
            <a:xfrm>
              <a:off x="3528335" y="1467683"/>
              <a:ext cx="0" cy="472792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8" name="Picture 23" descr="Kostenlose Vektorgrafik: Auto, Transport, Fahrzeug - Kostenloses Bild ...">
              <a:extLst>
                <a:ext uri="{FF2B5EF4-FFF2-40B4-BE49-F238E27FC236}">
                  <a16:creationId xmlns:a16="http://schemas.microsoft.com/office/drawing/2014/main" id="{3ECD7EA6-4EC0-401C-8109-42EB1BA0F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782029" y="5655784"/>
              <a:ext cx="738484" cy="369242"/>
            </a:xfrm>
            <a:prstGeom prst="rect">
              <a:avLst/>
            </a:prstGeom>
          </p:spPr>
        </p:pic>
        <p:pic>
          <p:nvPicPr>
            <p:cNvPr id="151" name="Picture 37" descr="Black &lt;strong&gt;car topview&lt;/strong&gt; by ckhoo - &lt;strong&gt;Top&lt;/strong&gt; &lt;strong&gt;view&lt;/strong&gt; of a black &lt;strong&gt;car&lt;/strong&gt;">
              <a:extLst>
                <a:ext uri="{FF2B5EF4-FFF2-40B4-BE49-F238E27FC236}">
                  <a16:creationId xmlns:a16="http://schemas.microsoft.com/office/drawing/2014/main" id="{2A57F336-4154-4A22-8DC5-0B7156A05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884" y="4149193"/>
              <a:ext cx="314677" cy="687274"/>
            </a:xfrm>
            <a:prstGeom prst="rect">
              <a:avLst/>
            </a:prstGeom>
            <a:effectLst/>
          </p:spPr>
        </p:pic>
        <p:pic>
          <p:nvPicPr>
            <p:cNvPr id="152" name="Picture 37" descr="Black &lt;strong&gt;car topview&lt;/strong&gt; by ckhoo - &lt;strong&gt;Top&lt;/strong&gt; &lt;strong&gt;view&lt;/strong&gt; of a black &lt;strong&gt;car&lt;/strong&gt;">
              <a:extLst>
                <a:ext uri="{FF2B5EF4-FFF2-40B4-BE49-F238E27FC236}">
                  <a16:creationId xmlns:a16="http://schemas.microsoft.com/office/drawing/2014/main" id="{136E9055-DCD1-4DEB-8F09-ED87A24A0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882" y="2355678"/>
              <a:ext cx="314677" cy="687274"/>
            </a:xfrm>
            <a:prstGeom prst="rect">
              <a:avLst/>
            </a:prstGeom>
            <a:effectLst/>
          </p:spPr>
        </p:pic>
        <p:pic>
          <p:nvPicPr>
            <p:cNvPr id="155" name="Picture 37" descr="Black &lt;strong&gt;car topview&lt;/strong&gt; by ckhoo - &lt;strong&gt;Top&lt;/strong&gt; &lt;strong&gt;view&lt;/strong&gt; of a black &lt;strong&gt;car&lt;/strong&gt;">
              <a:extLst>
                <a:ext uri="{FF2B5EF4-FFF2-40B4-BE49-F238E27FC236}">
                  <a16:creationId xmlns:a16="http://schemas.microsoft.com/office/drawing/2014/main" id="{A5FB02FB-DC50-4C30-BE34-F040CEDE7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0752" y="3217654"/>
              <a:ext cx="314677" cy="687274"/>
            </a:xfrm>
            <a:prstGeom prst="rect">
              <a:avLst/>
            </a:prstGeom>
            <a:effectLst/>
          </p:spPr>
        </p:pic>
        <p:pic>
          <p:nvPicPr>
            <p:cNvPr id="156" name="图片 155">
              <a:extLst>
                <a:ext uri="{FF2B5EF4-FFF2-40B4-BE49-F238E27FC236}">
                  <a16:creationId xmlns:a16="http://schemas.microsoft.com/office/drawing/2014/main" id="{3DF05E11-38D9-42D5-96D1-5F0B92A7B97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400000">
              <a:off x="1800905" y="5720521"/>
              <a:ext cx="761731" cy="380866"/>
            </a:xfrm>
            <a:prstGeom prst="rect">
              <a:avLst/>
            </a:prstGeom>
          </p:spPr>
        </p:pic>
        <p:pic>
          <p:nvPicPr>
            <p:cNvPr id="157" name="Picture 37" descr="Black &lt;strong&gt;car topview&lt;/strong&gt; by ckhoo - &lt;strong&gt;Top&lt;/strong&gt; &lt;strong&gt;view&lt;/strong&gt; of a black &lt;strong&gt;car&lt;/strong&gt;">
              <a:extLst>
                <a:ext uri="{FF2B5EF4-FFF2-40B4-BE49-F238E27FC236}">
                  <a16:creationId xmlns:a16="http://schemas.microsoft.com/office/drawing/2014/main" id="{48BFD12D-2958-4902-811B-09EC96572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060" y="1866882"/>
              <a:ext cx="314677" cy="687274"/>
            </a:xfrm>
            <a:prstGeom prst="rect">
              <a:avLst/>
            </a:prstGeom>
            <a:effectLst/>
          </p:spPr>
        </p:pic>
        <p:pic>
          <p:nvPicPr>
            <p:cNvPr id="158" name="Picture 37" descr="Black &lt;strong&gt;car topview&lt;/strong&gt; by ckhoo - &lt;strong&gt;Top&lt;/strong&gt; &lt;strong&gt;view&lt;/strong&gt; of a black &lt;strong&gt;car&lt;/strong&gt;">
              <a:extLst>
                <a:ext uri="{FF2B5EF4-FFF2-40B4-BE49-F238E27FC236}">
                  <a16:creationId xmlns:a16="http://schemas.microsoft.com/office/drawing/2014/main" id="{0FF33BF1-B21E-4356-830F-7FBED47A2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679" y="2234919"/>
              <a:ext cx="314677" cy="687274"/>
            </a:xfrm>
            <a:prstGeom prst="rect">
              <a:avLst/>
            </a:prstGeom>
            <a:effectLst/>
          </p:spPr>
        </p:pic>
      </p:grpSp>
      <p:sp>
        <p:nvSpPr>
          <p:cNvPr id="159" name="椭圆 158">
            <a:extLst>
              <a:ext uri="{FF2B5EF4-FFF2-40B4-BE49-F238E27FC236}">
                <a16:creationId xmlns:a16="http://schemas.microsoft.com/office/drawing/2014/main" id="{10FA1E06-A574-4EEE-AAB8-61960FD7D98B}"/>
              </a:ext>
            </a:extLst>
          </p:cNvPr>
          <p:cNvSpPr/>
          <p:nvPr/>
        </p:nvSpPr>
        <p:spPr>
          <a:xfrm>
            <a:off x="8796612" y="2701155"/>
            <a:ext cx="702494" cy="102676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组合 25">
            <a:extLst>
              <a:ext uri="{FF2B5EF4-FFF2-40B4-BE49-F238E27FC236}">
                <a16:creationId xmlns:a16="http://schemas.microsoft.com/office/drawing/2014/main" id="{27EF8475-9E1A-4501-B9B9-E10624606D4D}"/>
              </a:ext>
            </a:extLst>
          </p:cNvPr>
          <p:cNvGrpSpPr/>
          <p:nvPr/>
        </p:nvGrpSpPr>
        <p:grpSpPr>
          <a:xfrm>
            <a:off x="7688236" y="5658152"/>
            <a:ext cx="1001373" cy="536651"/>
            <a:chOff x="7688236" y="5658152"/>
            <a:chExt cx="1001373" cy="536651"/>
          </a:xfrm>
        </p:grpSpPr>
        <p:cxnSp>
          <p:nvCxnSpPr>
            <p:cNvPr id="19" name="直接连接符 18">
              <a:extLst>
                <a:ext uri="{FF2B5EF4-FFF2-40B4-BE49-F238E27FC236}">
                  <a16:creationId xmlns:a16="http://schemas.microsoft.com/office/drawing/2014/main" id="{A616D76D-F640-4B82-B4EB-68B2C34E5381}"/>
                </a:ext>
              </a:extLst>
            </p:cNvPr>
            <p:cNvCxnSpPr/>
            <p:nvPr/>
          </p:nvCxnSpPr>
          <p:spPr>
            <a:xfrm>
              <a:off x="7688236" y="6194803"/>
              <a:ext cx="1001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C05A84A7-5151-4BC1-BC96-07C9BAF470E0}"/>
                </a:ext>
              </a:extLst>
            </p:cNvPr>
            <p:cNvCxnSpPr>
              <a:endCxn id="23" idx="3"/>
            </p:cNvCxnSpPr>
            <p:nvPr/>
          </p:nvCxnSpPr>
          <p:spPr>
            <a:xfrm flipV="1">
              <a:off x="7688236" y="5779438"/>
              <a:ext cx="0" cy="415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EA136743-4025-4EA7-943E-536A7F0526AE}"/>
                </a:ext>
              </a:extLst>
            </p:cNvPr>
            <p:cNvCxnSpPr>
              <a:endCxn id="50" idx="3"/>
            </p:cNvCxnSpPr>
            <p:nvPr/>
          </p:nvCxnSpPr>
          <p:spPr>
            <a:xfrm flipV="1">
              <a:off x="8689609" y="5658152"/>
              <a:ext cx="0" cy="536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灯片编号占位符 6">
            <a:extLst>
              <a:ext uri="{FF2B5EF4-FFF2-40B4-BE49-F238E27FC236}">
                <a16:creationId xmlns:a16="http://schemas.microsoft.com/office/drawing/2014/main" id="{7519B07C-E01F-482F-BC4A-06A7936112DA}"/>
              </a:ext>
            </a:extLst>
          </p:cNvPr>
          <p:cNvSpPr>
            <a:spLocks noGrp="1"/>
          </p:cNvSpPr>
          <p:nvPr>
            <p:ph type="sldNum" sz="quarter" idx="12"/>
          </p:nvPr>
        </p:nvSpPr>
        <p:spPr/>
        <p:txBody>
          <a:bodyPr/>
          <a:lstStyle/>
          <a:p>
            <a:fld id="{E28968F2-E780-458E-BEC0-AED72E8C9DF0}" type="slidenum">
              <a:rPr lang="en-US" smtClean="0"/>
              <a:pPr/>
              <a:t>4</a:t>
            </a:fld>
            <a:r>
              <a:rPr lang="en-US"/>
              <a:t>/18</a:t>
            </a:r>
            <a:endParaRPr lang="en-US" dirty="0"/>
          </a:p>
        </p:txBody>
      </p:sp>
    </p:spTree>
    <p:extLst>
      <p:ext uri="{BB962C8B-B14F-4D97-AF65-F5344CB8AC3E}">
        <p14:creationId xmlns:p14="http://schemas.microsoft.com/office/powerpoint/2010/main" val="201555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par>
                          <p:cTn id="11" fill="hold">
                            <p:stCondLst>
                              <p:cond delay="500"/>
                            </p:stCondLst>
                            <p:childTnLst>
                              <p:par>
                                <p:cTn id="12" presetID="9" presetClass="emph" presetSubtype="0" nodeType="afterEffect">
                                  <p:stCondLst>
                                    <p:cond delay="0"/>
                                  </p:stCondLst>
                                  <p:childTnLst>
                                    <p:set>
                                      <p:cBhvr>
                                        <p:cTn id="13" dur="indefinite"/>
                                        <p:tgtEl>
                                          <p:spTgt spid="54"/>
                                        </p:tgtEl>
                                        <p:attrNameLst>
                                          <p:attrName>style.opacity</p:attrName>
                                        </p:attrNameLst>
                                      </p:cBhvr>
                                      <p:to>
                                        <p:strVal val="0.25"/>
                                      </p:to>
                                    </p:set>
                                    <p:animEffect filter="image" prLst="opacity: 0.25">
                                      <p:cBhvr rctx="IE">
                                        <p:cTn id="14" dur="indefinite"/>
                                        <p:tgtEl>
                                          <p:spTgt spid="54"/>
                                        </p:tgtEl>
                                      </p:cBhvr>
                                    </p:animEffect>
                                  </p:childTnLst>
                                </p:cTn>
                              </p:par>
                              <p:par>
                                <p:cTn id="15" presetID="9" presetClass="emph" presetSubtype="0" nodeType="withEffect">
                                  <p:stCondLst>
                                    <p:cond delay="0"/>
                                  </p:stCondLst>
                                  <p:childTnLst>
                                    <p:set>
                                      <p:cBhvr>
                                        <p:cTn id="16" dur="indefinite"/>
                                        <p:tgtEl>
                                          <p:spTgt spid="107"/>
                                        </p:tgtEl>
                                        <p:attrNameLst>
                                          <p:attrName>style.opacity</p:attrName>
                                        </p:attrNameLst>
                                      </p:cBhvr>
                                      <p:to>
                                        <p:strVal val="0.25"/>
                                      </p:to>
                                    </p:set>
                                    <p:animEffect filter="image" prLst="opacity: 0.25">
                                      <p:cBhvr rctx="IE">
                                        <p:cTn id="17" dur="indefinite"/>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xit" presetSubtype="0" fill="hold" nodeType="withEffect">
                                  <p:stCondLst>
                                    <p:cond delay="0"/>
                                  </p:stCondLst>
                                  <p:childTnLst>
                                    <p:animEffect transition="out" filter="fade">
                                      <p:cBhvr>
                                        <p:cTn id="32" dur="500"/>
                                        <p:tgtEl>
                                          <p:spTgt spid="52"/>
                                        </p:tgtEl>
                                      </p:cBhvr>
                                    </p:animEffect>
                                    <p:set>
                                      <p:cBhvr>
                                        <p:cTn id="33" dur="1" fill="hold">
                                          <p:stCondLst>
                                            <p:cond delay="499"/>
                                          </p:stCondLst>
                                        </p:cTn>
                                        <p:tgtEl>
                                          <p:spTgt spid="5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3"/>
                                        </p:tgtEl>
                                      </p:cBhvr>
                                    </p:animEffect>
                                    <p:set>
                                      <p:cBhvr>
                                        <p:cTn id="36" dur="1" fill="hold">
                                          <p:stCondLst>
                                            <p:cond delay="499"/>
                                          </p:stCondLst>
                                        </p:cTn>
                                        <p:tgtEl>
                                          <p:spTgt spid="53"/>
                                        </p:tgtEl>
                                        <p:attrNameLst>
                                          <p:attrName>style.visibility</p:attrName>
                                        </p:attrNameLst>
                                      </p:cBhvr>
                                      <p:to>
                                        <p:strVal val="hidden"/>
                                      </p:to>
                                    </p:set>
                                  </p:childTnLst>
                                </p:cTn>
                              </p:par>
                            </p:childTnLst>
                          </p:cTn>
                        </p:par>
                        <p:par>
                          <p:cTn id="37" fill="hold">
                            <p:stCondLst>
                              <p:cond delay="500"/>
                            </p:stCondLst>
                            <p:childTnLst>
                              <p:par>
                                <p:cTn id="38" presetID="9" presetClass="emph" presetSubtype="0" nodeType="afterEffect">
                                  <p:stCondLst>
                                    <p:cond delay="0"/>
                                  </p:stCondLst>
                                  <p:childTnLst>
                                    <p:set>
                                      <p:cBhvr>
                                        <p:cTn id="39" dur="indefinite"/>
                                        <p:tgtEl>
                                          <p:spTgt spid="54"/>
                                        </p:tgtEl>
                                        <p:attrNameLst>
                                          <p:attrName>style.opacity</p:attrName>
                                        </p:attrNameLst>
                                      </p:cBhvr>
                                      <p:to>
                                        <p:strVal val="1"/>
                                      </p:to>
                                    </p:set>
                                    <p:animEffect filter="image" prLst="opacity: 1">
                                      <p:cBhvr rctx="IE">
                                        <p:cTn id="40" dur="indefinite"/>
                                        <p:tgtEl>
                                          <p:spTgt spid="54"/>
                                        </p:tgtEl>
                                      </p:cBhvr>
                                    </p:animEffect>
                                  </p:childTnLst>
                                </p:cTn>
                              </p:par>
                            </p:childTnLst>
                          </p:cTn>
                        </p:par>
                        <p:par>
                          <p:cTn id="41" fill="hold">
                            <p:stCondLst>
                              <p:cond delay="500"/>
                            </p:stCondLst>
                            <p:childTnLst>
                              <p:par>
                                <p:cTn id="42" presetID="9" presetClass="emph" presetSubtype="0" nodeType="afterEffect">
                                  <p:stCondLst>
                                    <p:cond delay="0"/>
                                  </p:stCondLst>
                                  <p:childTnLst>
                                    <p:set>
                                      <p:cBhvr>
                                        <p:cTn id="43" dur="indefinite"/>
                                        <p:tgtEl>
                                          <p:spTgt spid="107"/>
                                        </p:tgtEl>
                                        <p:attrNameLst>
                                          <p:attrName>style.opacity</p:attrName>
                                        </p:attrNameLst>
                                      </p:cBhvr>
                                      <p:to>
                                        <p:strVal val="1"/>
                                      </p:to>
                                    </p:set>
                                    <p:animEffect filter="image" prLst="opacity: 1">
                                      <p:cBhvr rctx="IE">
                                        <p:cTn id="44" dur="indefinite"/>
                                        <p:tgtEl>
                                          <p:spTgt spid="107"/>
                                        </p:tgtEl>
                                      </p:cBhvr>
                                    </p:animEffect>
                                  </p:childTnLst>
                                </p:cTn>
                              </p:par>
                              <p:par>
                                <p:cTn id="45" presetID="9" presetClass="emph" presetSubtype="0" nodeType="withEffect">
                                  <p:stCondLst>
                                    <p:cond delay="0"/>
                                  </p:stCondLst>
                                  <p:childTnLst>
                                    <p:set>
                                      <p:cBhvr>
                                        <p:cTn id="46" dur="indefinite"/>
                                        <p:tgtEl>
                                          <p:spTgt spid="126"/>
                                        </p:tgtEl>
                                        <p:attrNameLst>
                                          <p:attrName>style.opacity</p:attrName>
                                        </p:attrNameLst>
                                      </p:cBhvr>
                                      <p:to>
                                        <p:strVal val="0.25"/>
                                      </p:to>
                                    </p:set>
                                    <p:animEffect filter="image" prLst="opacity: 0.25">
                                      <p:cBhvr rctx="IE">
                                        <p:cTn id="47" dur="indefinite"/>
                                        <p:tgtEl>
                                          <p:spTgt spid="1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52"/>
                                        </p:tgtEl>
                                      </p:cBhvr>
                                    </p:animEffect>
                                    <p:set>
                                      <p:cBhvr>
                                        <p:cTn id="57" dur="1" fill="hold">
                                          <p:stCondLst>
                                            <p:cond delay="499"/>
                                          </p:stCondLst>
                                        </p:cTn>
                                        <p:tgtEl>
                                          <p:spTgt spid="5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54"/>
                                        </p:tgtEl>
                                      </p:cBhvr>
                                    </p:animEffect>
                                    <p:set>
                                      <p:cBhvr>
                                        <p:cTn id="63" dur="1" fill="hold">
                                          <p:stCondLst>
                                            <p:cond delay="499"/>
                                          </p:stCondLst>
                                        </p:cTn>
                                        <p:tgtEl>
                                          <p:spTgt spid="54"/>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07"/>
                                        </p:tgtEl>
                                      </p:cBhvr>
                                    </p:animEffect>
                                    <p:set>
                                      <p:cBhvr>
                                        <p:cTn id="66" dur="1" fill="hold">
                                          <p:stCondLst>
                                            <p:cond delay="499"/>
                                          </p:stCondLst>
                                        </p:cTn>
                                        <p:tgtEl>
                                          <p:spTgt spid="107"/>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9"/>
                                        </p:tgtEl>
                                      </p:cBhvr>
                                    </p:animEffect>
                                    <p:set>
                                      <p:cBhvr>
                                        <p:cTn id="72" dur="1" fill="hold">
                                          <p:stCondLst>
                                            <p:cond delay="499"/>
                                          </p:stCondLst>
                                        </p:cTn>
                                        <p:tgtEl>
                                          <p:spTgt spid="5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26"/>
                                        </p:tgtEl>
                                      </p:cBhvr>
                                    </p:animEffect>
                                    <p:set>
                                      <p:cBhvr>
                                        <p:cTn id="78" dur="1" fill="hold">
                                          <p:stCondLst>
                                            <p:cond delay="499"/>
                                          </p:stCondLst>
                                        </p:cTn>
                                        <p:tgtEl>
                                          <p:spTgt spid="12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7"/>
                                        </p:tgtEl>
                                      </p:cBhvr>
                                    </p:animEffect>
                                    <p:set>
                                      <p:cBhvr>
                                        <p:cTn id="81" dur="1" fill="hold">
                                          <p:stCondLst>
                                            <p:cond delay="499"/>
                                          </p:stCondLst>
                                        </p:cTn>
                                        <p:tgtEl>
                                          <p:spTgt spid="4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8"/>
                                        </p:tgtEl>
                                      </p:cBhvr>
                                    </p:animEffect>
                                    <p:set>
                                      <p:cBhvr>
                                        <p:cTn id="84" dur="1" fill="hold">
                                          <p:stCondLst>
                                            <p:cond delay="499"/>
                                          </p:stCondLst>
                                        </p:cTn>
                                        <p:tgtEl>
                                          <p:spTgt spid="4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9"/>
                                        </p:tgtEl>
                                      </p:cBhvr>
                                    </p:animEffect>
                                    <p:set>
                                      <p:cBhvr>
                                        <p:cTn id="87" dur="1" fill="hold">
                                          <p:stCondLst>
                                            <p:cond delay="499"/>
                                          </p:stCondLst>
                                        </p:cTn>
                                        <p:tgtEl>
                                          <p:spTgt spid="49"/>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50"/>
                                        </p:tgtEl>
                                      </p:cBhvr>
                                    </p:animEffect>
                                    <p:set>
                                      <p:cBhvr>
                                        <p:cTn id="90" dur="1" fill="hold">
                                          <p:stCondLst>
                                            <p:cond delay="499"/>
                                          </p:stCondLst>
                                        </p:cTn>
                                        <p:tgtEl>
                                          <p:spTgt spid="5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5"/>
                                        </p:tgtEl>
                                      </p:cBhvr>
                                    </p:animEffect>
                                    <p:set>
                                      <p:cBhvr>
                                        <p:cTn id="93" dur="1" fill="hold">
                                          <p:stCondLst>
                                            <p:cond delay="499"/>
                                          </p:stCondLst>
                                        </p:cTn>
                                        <p:tgtEl>
                                          <p:spTgt spid="5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62"/>
                                        </p:tgtEl>
                                      </p:cBhvr>
                                    </p:animEffect>
                                    <p:set>
                                      <p:cBhvr>
                                        <p:cTn id="96" dur="1" fill="hold">
                                          <p:stCondLst>
                                            <p:cond delay="499"/>
                                          </p:stCondLst>
                                        </p:cTn>
                                        <p:tgtEl>
                                          <p:spTgt spid="6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6"/>
                                        </p:tgtEl>
                                      </p:cBhvr>
                                    </p:animEffect>
                                    <p:set>
                                      <p:cBhvr>
                                        <p:cTn id="99" dur="1" fill="hold">
                                          <p:stCondLst>
                                            <p:cond delay="499"/>
                                          </p:stCondLst>
                                        </p:cTn>
                                        <p:tgtEl>
                                          <p:spTgt spid="2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500"/>
                                        <p:tgtEl>
                                          <p:spTgt spid="38"/>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3.95833E-6 4.81481E-6 L 0.23671 0.00393 " pathEditMode="relative" rAng="0" ptsTypes="AA">
                                      <p:cBhvr>
                                        <p:cTn id="113" dur="2000" fill="hold"/>
                                        <p:tgtEl>
                                          <p:spTgt spid="38"/>
                                        </p:tgtEl>
                                        <p:attrNameLst>
                                          <p:attrName>ppt_x</p:attrName>
                                          <p:attrName>ppt_y</p:attrName>
                                        </p:attrNameLst>
                                      </p:cBhvr>
                                      <p:rCtr x="11836" y="185"/>
                                    </p:animMotion>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43"/>
                                        </p:tgtEl>
                                        <p:attrNameLst>
                                          <p:attrName>style.visibility</p:attrName>
                                        </p:attrNameLst>
                                      </p:cBhvr>
                                      <p:to>
                                        <p:strVal val="visible"/>
                                      </p:to>
                                    </p:set>
                                    <p:animEffect transition="in" filter="fade">
                                      <p:cBhvr>
                                        <p:cTn id="118" dur="500"/>
                                        <p:tgtEl>
                                          <p:spTgt spid="14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44"/>
                                        </p:tgtEl>
                                        <p:attrNameLst>
                                          <p:attrName>style.visibility</p:attrName>
                                        </p:attrNameLst>
                                      </p:cBhvr>
                                      <p:to>
                                        <p:strVal val="visible"/>
                                      </p:to>
                                    </p:set>
                                    <p:animEffect transition="in" filter="fade">
                                      <p:cBhvr>
                                        <p:cTn id="123" dur="500"/>
                                        <p:tgtEl>
                                          <p:spTgt spid="14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42"/>
                                        </p:tgtEl>
                                        <p:attrNameLst>
                                          <p:attrName>style.visibility</p:attrName>
                                        </p:attrNameLst>
                                      </p:cBhvr>
                                      <p:to>
                                        <p:strVal val="visible"/>
                                      </p:to>
                                    </p:set>
                                    <p:animEffect transition="in" filter="fade">
                                      <p:cBhvr>
                                        <p:cTn id="126" dur="500"/>
                                        <p:tgtEl>
                                          <p:spTgt spid="142"/>
                                        </p:tgtEl>
                                      </p:cBhvr>
                                    </p:animEffect>
                                  </p:childTnLst>
                                </p:cTn>
                              </p:par>
                              <p:par>
                                <p:cTn id="127" presetID="10" presetClass="entr" presetSubtype="0" fill="hold" nodeType="withEffect">
                                  <p:stCondLst>
                                    <p:cond delay="0"/>
                                  </p:stCondLst>
                                  <p:childTnLst>
                                    <p:set>
                                      <p:cBhvr>
                                        <p:cTn id="128" dur="1" fill="hold">
                                          <p:stCondLst>
                                            <p:cond delay="0"/>
                                          </p:stCondLst>
                                        </p:cTn>
                                        <p:tgtEl>
                                          <p:spTgt spid="3">
                                            <p:txEl>
                                              <p:pRg st="2" end="2"/>
                                            </p:txEl>
                                          </p:spTgt>
                                        </p:tgtEl>
                                        <p:attrNameLst>
                                          <p:attrName>style.visibility</p:attrName>
                                        </p:attrNameLst>
                                      </p:cBhvr>
                                      <p:to>
                                        <p:strVal val="visible"/>
                                      </p:to>
                                    </p:set>
                                    <p:animEffect transition="in" filter="fade">
                                      <p:cBhvr>
                                        <p:cTn id="129" dur="500"/>
                                        <p:tgtEl>
                                          <p:spTgt spid="3">
                                            <p:txEl>
                                              <p:pRg st="2" end="2"/>
                                            </p:txEl>
                                          </p:spTgt>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fad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3" nodeType="clickEffect">
                                  <p:stCondLst>
                                    <p:cond delay="0"/>
                                  </p:stCondLst>
                                  <p:childTnLst>
                                    <p:animEffect transition="out" filter="fade">
                                      <p:cBhvr>
                                        <p:cTn id="137" dur="500"/>
                                        <p:tgtEl>
                                          <p:spTgt spid="144"/>
                                        </p:tgtEl>
                                      </p:cBhvr>
                                    </p:animEffect>
                                    <p:set>
                                      <p:cBhvr>
                                        <p:cTn id="138" dur="1" fill="hold">
                                          <p:stCondLst>
                                            <p:cond delay="499"/>
                                          </p:stCondLst>
                                        </p:cTn>
                                        <p:tgtEl>
                                          <p:spTgt spid="144"/>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41"/>
                                        </p:tgtEl>
                                      </p:cBhvr>
                                    </p:animEffect>
                                    <p:set>
                                      <p:cBhvr>
                                        <p:cTn id="141" dur="1" fill="hold">
                                          <p:stCondLst>
                                            <p:cond delay="499"/>
                                          </p:stCondLst>
                                        </p:cTn>
                                        <p:tgtEl>
                                          <p:spTgt spid="4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42"/>
                                        </p:tgtEl>
                                      </p:cBhvr>
                                    </p:animEffect>
                                    <p:set>
                                      <p:cBhvr>
                                        <p:cTn id="144" dur="1" fill="hold">
                                          <p:stCondLst>
                                            <p:cond delay="499"/>
                                          </p:stCondLst>
                                        </p:cTn>
                                        <p:tgtEl>
                                          <p:spTgt spid="14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159"/>
                                        </p:tgtEl>
                                        <p:attrNameLst>
                                          <p:attrName>style.visibility</p:attrName>
                                        </p:attrNameLst>
                                      </p:cBhvr>
                                      <p:to>
                                        <p:strVal val="visible"/>
                                      </p:to>
                                    </p:set>
                                    <p:animEffect transition="in" filter="fade">
                                      <p:cBhvr>
                                        <p:cTn id="149" dur="500"/>
                                        <p:tgtEl>
                                          <p:spTgt spid="159"/>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38"/>
                                        </p:tgtEl>
                                      </p:cBhvr>
                                    </p:animEffect>
                                    <p:set>
                                      <p:cBhvr>
                                        <p:cTn id="154" dur="1" fill="hold">
                                          <p:stCondLst>
                                            <p:cond delay="499"/>
                                          </p:stCondLst>
                                        </p:cTn>
                                        <p:tgtEl>
                                          <p:spTgt spid="38"/>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43"/>
                                        </p:tgtEl>
                                      </p:cBhvr>
                                    </p:animEffect>
                                    <p:set>
                                      <p:cBhvr>
                                        <p:cTn id="160" dur="1" fill="hold">
                                          <p:stCondLst>
                                            <p:cond delay="499"/>
                                          </p:stCondLst>
                                        </p:cTn>
                                        <p:tgtEl>
                                          <p:spTgt spid="143"/>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44"/>
                                        </p:tgtEl>
                                      </p:cBhvr>
                                    </p:animEffect>
                                    <p:set>
                                      <p:cBhvr>
                                        <p:cTn id="163" dur="1" fill="hold">
                                          <p:stCondLst>
                                            <p:cond delay="499"/>
                                          </p:stCondLst>
                                        </p:cTn>
                                        <p:tgtEl>
                                          <p:spTgt spid="144"/>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142"/>
                                        </p:tgtEl>
                                      </p:cBhvr>
                                    </p:animEffect>
                                    <p:set>
                                      <p:cBhvr>
                                        <p:cTn id="166" dur="1" fill="hold">
                                          <p:stCondLst>
                                            <p:cond delay="499"/>
                                          </p:stCondLst>
                                        </p:cTn>
                                        <p:tgtEl>
                                          <p:spTgt spid="142"/>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41"/>
                                        </p:tgtEl>
                                      </p:cBhvr>
                                    </p:animEffect>
                                    <p:set>
                                      <p:cBhvr>
                                        <p:cTn id="169" dur="1" fill="hold">
                                          <p:stCondLst>
                                            <p:cond delay="499"/>
                                          </p:stCondLst>
                                        </p:cTn>
                                        <p:tgtEl>
                                          <p:spTgt spid="41"/>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59"/>
                                        </p:tgtEl>
                                      </p:cBhvr>
                                    </p:animEffect>
                                    <p:set>
                                      <p:cBhvr>
                                        <p:cTn id="172" dur="1" fill="hold">
                                          <p:stCondLst>
                                            <p:cond delay="499"/>
                                          </p:stCondLst>
                                        </p:cTn>
                                        <p:tgtEl>
                                          <p:spTgt spid="159"/>
                                        </p:tgtEl>
                                        <p:attrNameLst>
                                          <p:attrName>style.visibility</p:attrName>
                                        </p:attrNameLst>
                                      </p:cBhvr>
                                      <p:to>
                                        <p:strVal val="hidden"/>
                                      </p:to>
                                    </p:set>
                                  </p:childTnLst>
                                </p:cTn>
                              </p:par>
                              <p:par>
                                <p:cTn id="173" presetID="10" presetClass="entr" presetSubtype="0" fill="hold" nodeType="withEffect">
                                  <p:stCondLst>
                                    <p:cond delay="0"/>
                                  </p:stCondLst>
                                  <p:childTnLst>
                                    <p:set>
                                      <p:cBhvr>
                                        <p:cTn id="174" dur="1" fill="hold">
                                          <p:stCondLst>
                                            <p:cond delay="0"/>
                                          </p:stCondLst>
                                        </p:cTn>
                                        <p:tgtEl>
                                          <p:spTgt spid="42"/>
                                        </p:tgtEl>
                                        <p:attrNameLst>
                                          <p:attrName>style.visibility</p:attrName>
                                        </p:attrNameLst>
                                      </p:cBhvr>
                                      <p:to>
                                        <p:strVal val="visible"/>
                                      </p:to>
                                    </p:set>
                                    <p:animEffect transition="in" filter="fade">
                                      <p:cBhvr>
                                        <p:cTn id="175" dur="500"/>
                                        <p:tgtEl>
                                          <p:spTgt spid="42"/>
                                        </p:tgtEl>
                                      </p:cBhvr>
                                    </p:animEffect>
                                  </p:childTnLst>
                                </p:cTn>
                              </p:par>
                              <p:par>
                                <p:cTn id="176" presetID="10" presetClass="entr" presetSubtype="0" fill="hold" nodeType="withEffect">
                                  <p:stCondLst>
                                    <p:cond delay="0"/>
                                  </p:stCondLst>
                                  <p:childTnLst>
                                    <p:set>
                                      <p:cBhvr>
                                        <p:cTn id="177" dur="1" fill="hold">
                                          <p:stCondLst>
                                            <p:cond delay="0"/>
                                          </p:stCondLst>
                                        </p:cTn>
                                        <p:tgtEl>
                                          <p:spTgt spid="3">
                                            <p:txEl>
                                              <p:pRg st="4" end="4"/>
                                            </p:txEl>
                                          </p:spTgt>
                                        </p:tgtEl>
                                        <p:attrNameLst>
                                          <p:attrName>style.visibility</p:attrName>
                                        </p:attrNameLst>
                                      </p:cBhvr>
                                      <p:to>
                                        <p:strVal val="visible"/>
                                      </p:to>
                                    </p:set>
                                    <p:animEffect transition="in" filter="fade">
                                      <p:cBhvr>
                                        <p:cTn id="17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2" grpId="1" animBg="1"/>
      <p:bldP spid="142" grpId="2" animBg="1"/>
      <p:bldP spid="143" grpId="0" animBg="1"/>
      <p:bldP spid="143" grpId="1" animBg="1"/>
      <p:bldP spid="144" grpId="0" animBg="1"/>
      <p:bldP spid="144" grpId="1" animBg="1"/>
      <p:bldP spid="144" grpId="3" animBg="1"/>
      <p:bldP spid="41" grpId="0"/>
      <p:bldP spid="41" grpId="1"/>
      <p:bldP spid="41" grpId="2"/>
      <p:bldP spid="159" grpId="0" animBg="1"/>
      <p:bldP spid="15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4AB736-DF1E-4873-B288-9D0C3C96A808}"/>
              </a:ext>
            </a:extLst>
          </p:cNvPr>
          <p:cNvSpPr>
            <a:spLocks noGrp="1"/>
          </p:cNvSpPr>
          <p:nvPr>
            <p:ph type="title"/>
          </p:nvPr>
        </p:nvSpPr>
        <p:spPr/>
        <p:txBody>
          <a:bodyPr>
            <a:normAutofit/>
          </a:bodyPr>
          <a:lstStyle/>
          <a:p>
            <a:r>
              <a:rPr lang="en-US" dirty="0"/>
              <a:t>Efficient Sharing &amp; Accurate Merging</a:t>
            </a:r>
          </a:p>
        </p:txBody>
      </p:sp>
      <p:sp>
        <p:nvSpPr>
          <p:cNvPr id="3" name="内容占位符 2">
            <a:extLst>
              <a:ext uri="{FF2B5EF4-FFF2-40B4-BE49-F238E27FC236}">
                <a16:creationId xmlns:a16="http://schemas.microsoft.com/office/drawing/2014/main" id="{91782F8C-4F24-47EE-8593-8118A743A957}"/>
              </a:ext>
            </a:extLst>
          </p:cNvPr>
          <p:cNvSpPr>
            <a:spLocks noGrp="1"/>
          </p:cNvSpPr>
          <p:nvPr>
            <p:ph idx="1"/>
          </p:nvPr>
        </p:nvSpPr>
        <p:spPr>
          <a:xfrm>
            <a:off x="838200" y="1601406"/>
            <a:ext cx="7953103" cy="4575557"/>
          </a:xfrm>
        </p:spPr>
        <p:txBody>
          <a:bodyPr>
            <a:normAutofit lnSpcReduction="10000"/>
          </a:bodyPr>
          <a:lstStyle/>
          <a:p>
            <a:r>
              <a:rPr lang="en-US" dirty="0"/>
              <a:t>Accurate Merging</a:t>
            </a:r>
          </a:p>
          <a:p>
            <a:pPr lvl="1"/>
            <a:r>
              <a:rPr lang="en-US" dirty="0"/>
              <a:t>Correct vehicle association between individual topologies</a:t>
            </a:r>
          </a:p>
          <a:p>
            <a:endParaRPr lang="en-US" dirty="0"/>
          </a:p>
          <a:p>
            <a:r>
              <a:rPr lang="en-US" dirty="0"/>
              <a:t>Efficient sharing</a:t>
            </a:r>
          </a:p>
          <a:p>
            <a:pPr lvl="1"/>
            <a:r>
              <a:rPr lang="en-US" dirty="0"/>
              <a:t>Low latency</a:t>
            </a:r>
          </a:p>
          <a:p>
            <a:pPr lvl="1"/>
            <a:r>
              <a:rPr lang="en-US" dirty="0"/>
              <a:t>Low drop rate</a:t>
            </a:r>
          </a:p>
          <a:p>
            <a:pPr lvl="1"/>
            <a:r>
              <a:rPr lang="en-US" dirty="0"/>
              <a:t>Small Bandwidth </a:t>
            </a:r>
          </a:p>
          <a:p>
            <a:endParaRPr lang="en-US" dirty="0"/>
          </a:p>
          <a:p>
            <a:r>
              <a:rPr lang="en-US" dirty="0">
                <a:solidFill>
                  <a:schemeClr val="accent1">
                    <a:lumMod val="50000"/>
                  </a:schemeClr>
                </a:solidFill>
              </a:rPr>
              <a:t>What information should be shared for both </a:t>
            </a:r>
            <a:r>
              <a:rPr lang="en-US" b="1" dirty="0">
                <a:solidFill>
                  <a:schemeClr val="accent1">
                    <a:lumMod val="50000"/>
                  </a:schemeClr>
                </a:solidFill>
              </a:rPr>
              <a:t>accurate merging</a:t>
            </a:r>
            <a:r>
              <a:rPr lang="en-US" dirty="0">
                <a:solidFill>
                  <a:schemeClr val="accent1">
                    <a:lumMod val="50000"/>
                  </a:schemeClr>
                </a:solidFill>
              </a:rPr>
              <a:t> and </a:t>
            </a:r>
            <a:r>
              <a:rPr lang="en-US" b="1" dirty="0">
                <a:solidFill>
                  <a:schemeClr val="accent1">
                    <a:lumMod val="50000"/>
                  </a:schemeClr>
                </a:solidFill>
              </a:rPr>
              <a:t>efficient transmission</a:t>
            </a:r>
            <a:r>
              <a:rPr lang="en-US" dirty="0">
                <a:solidFill>
                  <a:schemeClr val="accent1">
                    <a:lumMod val="50000"/>
                  </a:schemeClr>
                </a:solidFill>
              </a:rPr>
              <a:t>?</a:t>
            </a:r>
          </a:p>
          <a:p>
            <a:pPr lvl="1"/>
            <a:r>
              <a:rPr lang="en-US" dirty="0">
                <a:solidFill>
                  <a:schemeClr val="accent1">
                    <a:lumMod val="50000"/>
                  </a:schemeClr>
                </a:solidFill>
              </a:rPr>
              <a:t>Distance? Appearances? Combination?</a:t>
            </a:r>
          </a:p>
        </p:txBody>
      </p:sp>
      <p:sp>
        <p:nvSpPr>
          <p:cNvPr id="4" name="日期占位符 3">
            <a:extLst>
              <a:ext uri="{FF2B5EF4-FFF2-40B4-BE49-F238E27FC236}">
                <a16:creationId xmlns:a16="http://schemas.microsoft.com/office/drawing/2014/main" id="{190337B4-C79C-40D0-B67E-D463A3332EE0}"/>
              </a:ext>
            </a:extLst>
          </p:cNvPr>
          <p:cNvSpPr>
            <a:spLocks noGrp="1"/>
          </p:cNvSpPr>
          <p:nvPr>
            <p:ph type="dt" sz="half" idx="10"/>
          </p:nvPr>
        </p:nvSpPr>
        <p:spPr/>
        <p:txBody>
          <a:bodyPr/>
          <a:lstStyle/>
          <a:p>
            <a:fld id="{153FA781-D447-4BD6-BA89-674DDC8C84BF}" type="datetime1">
              <a:rPr lang="en-US" smtClean="0"/>
              <a:t>9/30/2019</a:t>
            </a:fld>
            <a:endParaRPr lang="en-US"/>
          </a:p>
        </p:txBody>
      </p:sp>
      <p:sp>
        <p:nvSpPr>
          <p:cNvPr id="5" name="页脚占位符 4">
            <a:extLst>
              <a:ext uri="{FF2B5EF4-FFF2-40B4-BE49-F238E27FC236}">
                <a16:creationId xmlns:a16="http://schemas.microsoft.com/office/drawing/2014/main" id="{C558128B-1F79-48BB-BAE8-A12F00C69912}"/>
              </a:ext>
            </a:extLst>
          </p:cNvPr>
          <p:cNvSpPr>
            <a:spLocks noGrp="1"/>
          </p:cNvSpPr>
          <p:nvPr>
            <p:ph type="ftr" sz="quarter" idx="11"/>
          </p:nvPr>
        </p:nvSpPr>
        <p:spPr/>
        <p:txBody>
          <a:bodyPr/>
          <a:lstStyle/>
          <a:p>
            <a:r>
              <a:rPr lang="en-US"/>
              <a:t>Liu et al</a:t>
            </a:r>
            <a:endParaRPr lang="en-US" dirty="0"/>
          </a:p>
        </p:txBody>
      </p:sp>
      <p:sp>
        <p:nvSpPr>
          <p:cNvPr id="6" name="灯片编号占位符 5">
            <a:extLst>
              <a:ext uri="{FF2B5EF4-FFF2-40B4-BE49-F238E27FC236}">
                <a16:creationId xmlns:a16="http://schemas.microsoft.com/office/drawing/2014/main" id="{B8681019-FF40-43AE-8B4A-B30868D9FDF0}"/>
              </a:ext>
            </a:extLst>
          </p:cNvPr>
          <p:cNvSpPr>
            <a:spLocks noGrp="1"/>
          </p:cNvSpPr>
          <p:nvPr>
            <p:ph type="sldNum" sz="quarter" idx="12"/>
          </p:nvPr>
        </p:nvSpPr>
        <p:spPr/>
        <p:txBody>
          <a:bodyPr/>
          <a:lstStyle/>
          <a:p>
            <a:fld id="{E28968F2-E780-458E-BEC0-AED72E8C9DF0}" type="slidenum">
              <a:rPr lang="en-US" smtClean="0"/>
              <a:pPr/>
              <a:t>5</a:t>
            </a:fld>
            <a:r>
              <a:rPr lang="en-US"/>
              <a:t>/18</a:t>
            </a:r>
            <a:endParaRPr lang="en-US" dirty="0"/>
          </a:p>
        </p:txBody>
      </p:sp>
    </p:spTree>
    <p:extLst>
      <p:ext uri="{BB962C8B-B14F-4D97-AF65-F5344CB8AC3E}">
        <p14:creationId xmlns:p14="http://schemas.microsoft.com/office/powerpoint/2010/main" val="394888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705237-5B7D-453B-9F1F-59402DF055E2}"/>
              </a:ext>
            </a:extLst>
          </p:cNvPr>
          <p:cNvSpPr>
            <a:spLocks noGrp="1"/>
          </p:cNvSpPr>
          <p:nvPr>
            <p:ph type="title"/>
          </p:nvPr>
        </p:nvSpPr>
        <p:spPr/>
        <p:txBody>
          <a:bodyPr/>
          <a:lstStyle/>
          <a:p>
            <a:r>
              <a:rPr lang="en-US" dirty="0"/>
              <a:t>System Overview</a:t>
            </a:r>
          </a:p>
        </p:txBody>
      </p:sp>
      <p:sp>
        <p:nvSpPr>
          <p:cNvPr id="3" name="内容占位符 2">
            <a:extLst>
              <a:ext uri="{FF2B5EF4-FFF2-40B4-BE49-F238E27FC236}">
                <a16:creationId xmlns:a16="http://schemas.microsoft.com/office/drawing/2014/main" id="{53AF7DA4-6CBD-4532-8BE6-89B42DF5787E}"/>
              </a:ext>
            </a:extLst>
          </p:cNvPr>
          <p:cNvSpPr>
            <a:spLocks noGrp="1"/>
          </p:cNvSpPr>
          <p:nvPr>
            <p:ph idx="1"/>
          </p:nvPr>
        </p:nvSpPr>
        <p:spPr>
          <a:xfrm>
            <a:off x="838200" y="1466144"/>
            <a:ext cx="6826417" cy="5120069"/>
          </a:xfrm>
        </p:spPr>
        <p:txBody>
          <a:bodyPr>
            <a:normAutofit/>
          </a:bodyPr>
          <a:lstStyle/>
          <a:p>
            <a:r>
              <a:rPr lang="en-US" dirty="0"/>
              <a:t>Explore the design space of perception sharing system</a:t>
            </a:r>
          </a:p>
          <a:p>
            <a:endParaRPr lang="en-US" dirty="0"/>
          </a:p>
          <a:p>
            <a:r>
              <a:rPr lang="en-US" dirty="0"/>
              <a:t>Features of the system</a:t>
            </a:r>
          </a:p>
          <a:p>
            <a:pPr lvl="1"/>
            <a:r>
              <a:rPr lang="en-US" dirty="0"/>
              <a:t>For side-by-side </a:t>
            </a:r>
            <a:r>
              <a:rPr lang="en-US"/>
              <a:t>driving cases</a:t>
            </a:r>
            <a:endParaRPr lang="en-US" dirty="0"/>
          </a:p>
          <a:p>
            <a:pPr lvl="1"/>
            <a:r>
              <a:rPr lang="en-US" dirty="0"/>
              <a:t>Supports various feature representations</a:t>
            </a:r>
          </a:p>
          <a:p>
            <a:endParaRPr lang="en-US" dirty="0"/>
          </a:p>
          <a:p>
            <a:r>
              <a:rPr lang="en-US" dirty="0"/>
              <a:t>Proposed a bipartite merging algorithm </a:t>
            </a:r>
          </a:p>
          <a:p>
            <a:pPr lvl="1"/>
            <a:r>
              <a:rPr lang="en-US" dirty="0"/>
              <a:t>Supports various feature representations</a:t>
            </a:r>
          </a:p>
          <a:p>
            <a:pPr lvl="1"/>
            <a:r>
              <a:rPr lang="en-US" dirty="0"/>
              <a:t>Allows accuracy-bandwidth trade-off exploration</a:t>
            </a:r>
          </a:p>
          <a:p>
            <a:pPr lvl="1"/>
            <a:r>
              <a:rPr lang="en-US" dirty="0"/>
              <a:t>Achieves accurate and efficient merging</a:t>
            </a:r>
          </a:p>
          <a:p>
            <a:endParaRPr lang="en-US" dirty="0"/>
          </a:p>
          <a:p>
            <a:pPr lvl="1"/>
            <a:endParaRPr lang="en-US" dirty="0"/>
          </a:p>
        </p:txBody>
      </p:sp>
      <p:sp>
        <p:nvSpPr>
          <p:cNvPr id="4" name="日期占位符 3">
            <a:extLst>
              <a:ext uri="{FF2B5EF4-FFF2-40B4-BE49-F238E27FC236}">
                <a16:creationId xmlns:a16="http://schemas.microsoft.com/office/drawing/2014/main" id="{4EA8781D-5B63-4FFF-94C1-E074948346A7}"/>
              </a:ext>
            </a:extLst>
          </p:cNvPr>
          <p:cNvSpPr>
            <a:spLocks noGrp="1"/>
          </p:cNvSpPr>
          <p:nvPr>
            <p:ph type="dt" sz="half" idx="10"/>
          </p:nvPr>
        </p:nvSpPr>
        <p:spPr/>
        <p:txBody>
          <a:bodyPr/>
          <a:lstStyle/>
          <a:p>
            <a:fld id="{9B2019FE-DAFD-4A59-8AA9-C48C441BE31B}" type="datetime1">
              <a:rPr lang="en-US" smtClean="0"/>
              <a:t>9/30/2019</a:t>
            </a:fld>
            <a:endParaRPr lang="en-US"/>
          </a:p>
        </p:txBody>
      </p:sp>
      <p:sp>
        <p:nvSpPr>
          <p:cNvPr id="5" name="页脚占位符 4">
            <a:extLst>
              <a:ext uri="{FF2B5EF4-FFF2-40B4-BE49-F238E27FC236}">
                <a16:creationId xmlns:a16="http://schemas.microsoft.com/office/drawing/2014/main" id="{AB159117-8893-4FC0-BD2F-248206A9BA5A}"/>
              </a:ext>
            </a:extLst>
          </p:cNvPr>
          <p:cNvSpPr>
            <a:spLocks noGrp="1"/>
          </p:cNvSpPr>
          <p:nvPr>
            <p:ph type="ftr" sz="quarter" idx="11"/>
          </p:nvPr>
        </p:nvSpPr>
        <p:spPr/>
        <p:txBody>
          <a:bodyPr/>
          <a:lstStyle/>
          <a:p>
            <a:r>
              <a:rPr lang="en-US"/>
              <a:t>Liu et al</a:t>
            </a:r>
            <a:endParaRPr lang="en-US" dirty="0"/>
          </a:p>
        </p:txBody>
      </p:sp>
      <p:sp>
        <p:nvSpPr>
          <p:cNvPr id="74" name="矩形: 圆角 73">
            <a:extLst>
              <a:ext uri="{FF2B5EF4-FFF2-40B4-BE49-F238E27FC236}">
                <a16:creationId xmlns:a16="http://schemas.microsoft.com/office/drawing/2014/main" id="{B626A553-5866-4AE6-8611-05E8B75FDF6D}"/>
              </a:ext>
            </a:extLst>
          </p:cNvPr>
          <p:cNvSpPr/>
          <p:nvPr/>
        </p:nvSpPr>
        <p:spPr>
          <a:xfrm>
            <a:off x="7948672" y="1582423"/>
            <a:ext cx="3751271" cy="175949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5" name="矩形: 圆角 74">
            <a:extLst>
              <a:ext uri="{FF2B5EF4-FFF2-40B4-BE49-F238E27FC236}">
                <a16:creationId xmlns:a16="http://schemas.microsoft.com/office/drawing/2014/main" id="{984917F7-E6C0-44D3-BD77-F8D3DC3F9F63}"/>
              </a:ext>
            </a:extLst>
          </p:cNvPr>
          <p:cNvSpPr/>
          <p:nvPr/>
        </p:nvSpPr>
        <p:spPr>
          <a:xfrm>
            <a:off x="8162612" y="2402938"/>
            <a:ext cx="1458497" cy="40727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Object detection</a:t>
            </a:r>
            <a:endParaRPr lang="en-US" sz="1200" dirty="0"/>
          </a:p>
        </p:txBody>
      </p:sp>
      <p:sp>
        <p:nvSpPr>
          <p:cNvPr id="76" name="矩形: 圆角 75">
            <a:extLst>
              <a:ext uri="{FF2B5EF4-FFF2-40B4-BE49-F238E27FC236}">
                <a16:creationId xmlns:a16="http://schemas.microsoft.com/office/drawing/2014/main" id="{D01EB112-5517-44F5-93F2-FB0052C81765}"/>
              </a:ext>
            </a:extLst>
          </p:cNvPr>
          <p:cNvSpPr/>
          <p:nvPr/>
        </p:nvSpPr>
        <p:spPr>
          <a:xfrm>
            <a:off x="8168147" y="2850311"/>
            <a:ext cx="1458497" cy="40439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Feature extraction</a:t>
            </a:r>
            <a:endParaRPr lang="en-US" sz="1200" dirty="0"/>
          </a:p>
        </p:txBody>
      </p:sp>
      <p:sp>
        <p:nvSpPr>
          <p:cNvPr id="77" name="文本框 76">
            <a:extLst>
              <a:ext uri="{FF2B5EF4-FFF2-40B4-BE49-F238E27FC236}">
                <a16:creationId xmlns:a16="http://schemas.microsoft.com/office/drawing/2014/main" id="{F0456B10-E061-4C58-A7C8-61853D520AB9}"/>
              </a:ext>
            </a:extLst>
          </p:cNvPr>
          <p:cNvSpPr txBox="1"/>
          <p:nvPr/>
        </p:nvSpPr>
        <p:spPr>
          <a:xfrm>
            <a:off x="8756145" y="1591437"/>
            <a:ext cx="2617067" cy="369332"/>
          </a:xfrm>
          <a:prstGeom prst="rect">
            <a:avLst/>
          </a:prstGeom>
          <a:noFill/>
        </p:spPr>
        <p:txBody>
          <a:bodyPr wrap="square" rtlCol="0">
            <a:spAutoFit/>
          </a:bodyPr>
          <a:lstStyle/>
          <a:p>
            <a:r>
              <a:rPr lang="en-US" dirty="0"/>
              <a:t>Perception Generation</a:t>
            </a:r>
          </a:p>
        </p:txBody>
      </p:sp>
      <p:sp>
        <p:nvSpPr>
          <p:cNvPr id="78" name="矩形: 圆角 77">
            <a:extLst>
              <a:ext uri="{FF2B5EF4-FFF2-40B4-BE49-F238E27FC236}">
                <a16:creationId xmlns:a16="http://schemas.microsoft.com/office/drawing/2014/main" id="{583F6D32-A14C-46ED-A749-03C370734A1B}"/>
              </a:ext>
            </a:extLst>
          </p:cNvPr>
          <p:cNvSpPr/>
          <p:nvPr/>
        </p:nvSpPr>
        <p:spPr>
          <a:xfrm>
            <a:off x="7948672" y="3425492"/>
            <a:ext cx="3751263" cy="72903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文本框 78">
            <a:extLst>
              <a:ext uri="{FF2B5EF4-FFF2-40B4-BE49-F238E27FC236}">
                <a16:creationId xmlns:a16="http://schemas.microsoft.com/office/drawing/2014/main" id="{FA206554-FD59-4DC6-8F7F-2B38459BF983}"/>
              </a:ext>
            </a:extLst>
          </p:cNvPr>
          <p:cNvSpPr txBox="1"/>
          <p:nvPr/>
        </p:nvSpPr>
        <p:spPr>
          <a:xfrm>
            <a:off x="8867305" y="3438550"/>
            <a:ext cx="2505931" cy="369332"/>
          </a:xfrm>
          <a:prstGeom prst="rect">
            <a:avLst/>
          </a:prstGeom>
          <a:noFill/>
        </p:spPr>
        <p:txBody>
          <a:bodyPr wrap="square" rtlCol="0">
            <a:spAutoFit/>
          </a:bodyPr>
          <a:lstStyle/>
          <a:p>
            <a:r>
              <a:rPr lang="en-US" dirty="0"/>
              <a:t>Perception Sharing</a:t>
            </a:r>
          </a:p>
        </p:txBody>
      </p:sp>
      <p:sp>
        <p:nvSpPr>
          <p:cNvPr id="80" name="矩形: 圆角 79">
            <a:extLst>
              <a:ext uri="{FF2B5EF4-FFF2-40B4-BE49-F238E27FC236}">
                <a16:creationId xmlns:a16="http://schemas.microsoft.com/office/drawing/2014/main" id="{21097DA8-4748-4AFD-ABF3-8AB583E4F1B5}"/>
              </a:ext>
            </a:extLst>
          </p:cNvPr>
          <p:cNvSpPr/>
          <p:nvPr/>
        </p:nvSpPr>
        <p:spPr>
          <a:xfrm>
            <a:off x="7948304" y="4233647"/>
            <a:ext cx="3751262" cy="1759494"/>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文本框 80">
            <a:extLst>
              <a:ext uri="{FF2B5EF4-FFF2-40B4-BE49-F238E27FC236}">
                <a16:creationId xmlns:a16="http://schemas.microsoft.com/office/drawing/2014/main" id="{1943B6D2-06DE-40F1-BF03-16A6DA1B1FF1}"/>
              </a:ext>
            </a:extLst>
          </p:cNvPr>
          <p:cNvSpPr txBox="1"/>
          <p:nvPr/>
        </p:nvSpPr>
        <p:spPr>
          <a:xfrm>
            <a:off x="8960097" y="4246238"/>
            <a:ext cx="2572701" cy="369332"/>
          </a:xfrm>
          <a:prstGeom prst="rect">
            <a:avLst/>
          </a:prstGeom>
          <a:noFill/>
        </p:spPr>
        <p:txBody>
          <a:bodyPr wrap="square" rtlCol="0">
            <a:spAutoFit/>
          </a:bodyPr>
          <a:lstStyle/>
          <a:p>
            <a:r>
              <a:rPr lang="en-US" dirty="0"/>
              <a:t>Topology Fusion</a:t>
            </a:r>
          </a:p>
        </p:txBody>
      </p:sp>
      <p:grpSp>
        <p:nvGrpSpPr>
          <p:cNvPr id="123" name="组合 122">
            <a:extLst>
              <a:ext uri="{FF2B5EF4-FFF2-40B4-BE49-F238E27FC236}">
                <a16:creationId xmlns:a16="http://schemas.microsoft.com/office/drawing/2014/main" id="{399ADD3C-1DA7-400E-9C6C-C3A2AA1A0A5E}"/>
              </a:ext>
            </a:extLst>
          </p:cNvPr>
          <p:cNvGrpSpPr/>
          <p:nvPr/>
        </p:nvGrpSpPr>
        <p:grpSpPr>
          <a:xfrm>
            <a:off x="8050669" y="4690353"/>
            <a:ext cx="1941936" cy="1165532"/>
            <a:chOff x="6914199" y="4520534"/>
            <a:chExt cx="1941936" cy="1165532"/>
          </a:xfrm>
        </p:grpSpPr>
        <p:sp>
          <p:nvSpPr>
            <p:cNvPr id="83" name="椭圆 82">
              <a:extLst>
                <a:ext uri="{FF2B5EF4-FFF2-40B4-BE49-F238E27FC236}">
                  <a16:creationId xmlns:a16="http://schemas.microsoft.com/office/drawing/2014/main" id="{185F2BA9-3A42-4F0D-8A4D-EC56E564F262}"/>
                </a:ext>
              </a:extLst>
            </p:cNvPr>
            <p:cNvSpPr/>
            <p:nvPr/>
          </p:nvSpPr>
          <p:spPr>
            <a:xfrm>
              <a:off x="6978820" y="4585663"/>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
          <p:nvSpPr>
            <p:cNvPr id="84" name="椭圆 83">
              <a:extLst>
                <a:ext uri="{FF2B5EF4-FFF2-40B4-BE49-F238E27FC236}">
                  <a16:creationId xmlns:a16="http://schemas.microsoft.com/office/drawing/2014/main" id="{87293545-9086-4DC2-80EF-7891734EE822}"/>
                </a:ext>
              </a:extLst>
            </p:cNvPr>
            <p:cNvSpPr/>
            <p:nvPr/>
          </p:nvSpPr>
          <p:spPr>
            <a:xfrm>
              <a:off x="6978820" y="4986928"/>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85" name="椭圆 84">
              <a:extLst>
                <a:ext uri="{FF2B5EF4-FFF2-40B4-BE49-F238E27FC236}">
                  <a16:creationId xmlns:a16="http://schemas.microsoft.com/office/drawing/2014/main" id="{3FCDA063-4624-490E-A32D-6629EF81AE13}"/>
                </a:ext>
              </a:extLst>
            </p:cNvPr>
            <p:cNvSpPr/>
            <p:nvPr/>
          </p:nvSpPr>
          <p:spPr>
            <a:xfrm>
              <a:off x="6978820" y="5388193"/>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a:t>
              </a:r>
            </a:p>
          </p:txBody>
        </p:sp>
        <p:sp>
          <p:nvSpPr>
            <p:cNvPr id="86" name="椭圆 85">
              <a:extLst>
                <a:ext uri="{FF2B5EF4-FFF2-40B4-BE49-F238E27FC236}">
                  <a16:creationId xmlns:a16="http://schemas.microsoft.com/office/drawing/2014/main" id="{8697A70D-AD9B-4EAA-9489-D74997F1E06E}"/>
                </a:ext>
              </a:extLst>
            </p:cNvPr>
            <p:cNvSpPr/>
            <p:nvPr/>
          </p:nvSpPr>
          <p:spPr>
            <a:xfrm>
              <a:off x="8095362" y="4769510"/>
              <a:ext cx="223460" cy="22362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87" name="椭圆 86">
              <a:extLst>
                <a:ext uri="{FF2B5EF4-FFF2-40B4-BE49-F238E27FC236}">
                  <a16:creationId xmlns:a16="http://schemas.microsoft.com/office/drawing/2014/main" id="{B5C72216-6DC1-4E81-9CEA-41CE80C02779}"/>
                </a:ext>
              </a:extLst>
            </p:cNvPr>
            <p:cNvSpPr/>
            <p:nvPr/>
          </p:nvSpPr>
          <p:spPr>
            <a:xfrm>
              <a:off x="8096033" y="5238589"/>
              <a:ext cx="223460" cy="22362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a:t>
              </a:r>
            </a:p>
          </p:txBody>
        </p:sp>
        <p:cxnSp>
          <p:nvCxnSpPr>
            <p:cNvPr id="88" name="直接连接符 87">
              <a:extLst>
                <a:ext uri="{FF2B5EF4-FFF2-40B4-BE49-F238E27FC236}">
                  <a16:creationId xmlns:a16="http://schemas.microsoft.com/office/drawing/2014/main" id="{ED15C401-4F14-4AFE-8672-F4596E63BF22}"/>
                </a:ext>
              </a:extLst>
            </p:cNvPr>
            <p:cNvCxnSpPr>
              <a:cxnSpLocks/>
              <a:stCxn id="83" idx="6"/>
              <a:endCxn id="86" idx="2"/>
            </p:cNvCxnSpPr>
            <p:nvPr/>
          </p:nvCxnSpPr>
          <p:spPr>
            <a:xfrm>
              <a:off x="7202280" y="4697478"/>
              <a:ext cx="893082" cy="1838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65BF6BBF-A1BC-43DB-9A4B-540A35751A37}"/>
                </a:ext>
              </a:extLst>
            </p:cNvPr>
            <p:cNvCxnSpPr>
              <a:stCxn id="84" idx="6"/>
              <a:endCxn id="86" idx="2"/>
            </p:cNvCxnSpPr>
            <p:nvPr/>
          </p:nvCxnSpPr>
          <p:spPr>
            <a:xfrm flipV="1">
              <a:off x="7202280" y="4881325"/>
              <a:ext cx="893082" cy="21741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373FE5F3-0229-480A-BAB7-B1AADA38DB0F}"/>
                </a:ext>
              </a:extLst>
            </p:cNvPr>
            <p:cNvCxnSpPr>
              <a:stCxn id="85" idx="6"/>
              <a:endCxn id="87" idx="2"/>
            </p:cNvCxnSpPr>
            <p:nvPr/>
          </p:nvCxnSpPr>
          <p:spPr>
            <a:xfrm flipV="1">
              <a:off x="7202280" y="5350404"/>
              <a:ext cx="893753" cy="1496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E2A60AA7-3367-4029-81FE-3BF2B9A9CCE5}"/>
                </a:ext>
              </a:extLst>
            </p:cNvPr>
            <p:cNvCxnSpPr>
              <a:cxnSpLocks/>
              <a:stCxn id="83" idx="6"/>
              <a:endCxn id="87" idx="2"/>
            </p:cNvCxnSpPr>
            <p:nvPr/>
          </p:nvCxnSpPr>
          <p:spPr>
            <a:xfrm>
              <a:off x="7202280" y="4697478"/>
              <a:ext cx="893753" cy="652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F9485106-9E54-40B0-8666-0A8121F5D57B}"/>
                </a:ext>
              </a:extLst>
            </p:cNvPr>
            <p:cNvCxnSpPr>
              <a:stCxn id="84" idx="6"/>
              <a:endCxn id="87" idx="2"/>
            </p:cNvCxnSpPr>
            <p:nvPr/>
          </p:nvCxnSpPr>
          <p:spPr>
            <a:xfrm>
              <a:off x="7202280" y="5098743"/>
              <a:ext cx="893753" cy="2516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66CCE8AC-7D6D-48D5-A43E-86B6603CEBFD}"/>
                </a:ext>
              </a:extLst>
            </p:cNvPr>
            <p:cNvCxnSpPr>
              <a:stCxn id="85" idx="6"/>
              <a:endCxn id="86" idx="2"/>
            </p:cNvCxnSpPr>
            <p:nvPr/>
          </p:nvCxnSpPr>
          <p:spPr>
            <a:xfrm flipV="1">
              <a:off x="7202280" y="4881325"/>
              <a:ext cx="893082" cy="6186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2721FD8C-2361-4ECB-B1FC-2CA08EDAE03F}"/>
                </a:ext>
              </a:extLst>
            </p:cNvPr>
            <p:cNvSpPr txBox="1"/>
            <p:nvPr/>
          </p:nvSpPr>
          <p:spPr>
            <a:xfrm>
              <a:off x="7415059" y="4629744"/>
              <a:ext cx="315776" cy="261610"/>
            </a:xfrm>
            <a:prstGeom prst="rect">
              <a:avLst/>
            </a:prstGeom>
            <a:noFill/>
          </p:spPr>
          <p:txBody>
            <a:bodyPr wrap="square" rtlCol="0">
              <a:spAutoFit/>
            </a:bodyPr>
            <a:lstStyle/>
            <a:p>
              <a:r>
                <a:rPr lang="en-US" sz="1100" dirty="0"/>
                <a:t>s1</a:t>
              </a:r>
            </a:p>
          </p:txBody>
        </p:sp>
        <p:sp>
          <p:nvSpPr>
            <p:cNvPr id="95" name="文本框 94">
              <a:extLst>
                <a:ext uri="{FF2B5EF4-FFF2-40B4-BE49-F238E27FC236}">
                  <a16:creationId xmlns:a16="http://schemas.microsoft.com/office/drawing/2014/main" id="{2B5B80AA-09C2-4138-BE2C-ED728F39C4E8}"/>
                </a:ext>
              </a:extLst>
            </p:cNvPr>
            <p:cNvSpPr txBox="1"/>
            <p:nvPr/>
          </p:nvSpPr>
          <p:spPr>
            <a:xfrm>
              <a:off x="7320373" y="4760549"/>
              <a:ext cx="312654" cy="261610"/>
            </a:xfrm>
            <a:prstGeom prst="rect">
              <a:avLst/>
            </a:prstGeom>
            <a:noFill/>
          </p:spPr>
          <p:txBody>
            <a:bodyPr wrap="square" rtlCol="0">
              <a:spAutoFit/>
            </a:bodyPr>
            <a:lstStyle/>
            <a:p>
              <a:r>
                <a:rPr lang="en-US" sz="1100" dirty="0"/>
                <a:t>s2</a:t>
              </a:r>
            </a:p>
          </p:txBody>
        </p:sp>
        <p:sp>
          <p:nvSpPr>
            <p:cNvPr id="96" name="文本框 95">
              <a:extLst>
                <a:ext uri="{FF2B5EF4-FFF2-40B4-BE49-F238E27FC236}">
                  <a16:creationId xmlns:a16="http://schemas.microsoft.com/office/drawing/2014/main" id="{1C4D1105-8125-42DF-9874-83B0FE30112F}"/>
                </a:ext>
              </a:extLst>
            </p:cNvPr>
            <p:cNvSpPr txBox="1"/>
            <p:nvPr/>
          </p:nvSpPr>
          <p:spPr>
            <a:xfrm>
              <a:off x="7217327" y="4924267"/>
              <a:ext cx="395464" cy="261610"/>
            </a:xfrm>
            <a:prstGeom prst="rect">
              <a:avLst/>
            </a:prstGeom>
            <a:noFill/>
          </p:spPr>
          <p:txBody>
            <a:bodyPr wrap="square" rtlCol="0">
              <a:spAutoFit/>
            </a:bodyPr>
            <a:lstStyle/>
            <a:p>
              <a:r>
                <a:rPr lang="en-US" sz="1100" dirty="0"/>
                <a:t>s3</a:t>
              </a:r>
            </a:p>
          </p:txBody>
        </p:sp>
        <p:sp>
          <p:nvSpPr>
            <p:cNvPr id="97" name="文本框 96">
              <a:extLst>
                <a:ext uri="{FF2B5EF4-FFF2-40B4-BE49-F238E27FC236}">
                  <a16:creationId xmlns:a16="http://schemas.microsoft.com/office/drawing/2014/main" id="{F2D07269-805A-43EE-B725-3D0C95B4151D}"/>
                </a:ext>
              </a:extLst>
            </p:cNvPr>
            <p:cNvSpPr txBox="1"/>
            <p:nvPr/>
          </p:nvSpPr>
          <p:spPr>
            <a:xfrm>
              <a:off x="7263053" y="5221943"/>
              <a:ext cx="314842" cy="261610"/>
            </a:xfrm>
            <a:prstGeom prst="rect">
              <a:avLst/>
            </a:prstGeom>
            <a:noFill/>
          </p:spPr>
          <p:txBody>
            <a:bodyPr wrap="square" rtlCol="0">
              <a:spAutoFit/>
            </a:bodyPr>
            <a:lstStyle/>
            <a:p>
              <a:r>
                <a:rPr lang="en-US" sz="1100" dirty="0"/>
                <a:t>s5</a:t>
              </a:r>
            </a:p>
          </p:txBody>
        </p:sp>
        <p:sp>
          <p:nvSpPr>
            <p:cNvPr id="98" name="文本框 97">
              <a:extLst>
                <a:ext uri="{FF2B5EF4-FFF2-40B4-BE49-F238E27FC236}">
                  <a16:creationId xmlns:a16="http://schemas.microsoft.com/office/drawing/2014/main" id="{8EAC0589-F096-49C8-8B3F-717CB687EEDD}"/>
                </a:ext>
              </a:extLst>
            </p:cNvPr>
            <p:cNvSpPr txBox="1"/>
            <p:nvPr/>
          </p:nvSpPr>
          <p:spPr>
            <a:xfrm>
              <a:off x="7396609" y="5331413"/>
              <a:ext cx="314842" cy="261610"/>
            </a:xfrm>
            <a:prstGeom prst="rect">
              <a:avLst/>
            </a:prstGeom>
            <a:noFill/>
          </p:spPr>
          <p:txBody>
            <a:bodyPr wrap="square" rtlCol="0">
              <a:spAutoFit/>
            </a:bodyPr>
            <a:lstStyle/>
            <a:p>
              <a:r>
                <a:rPr lang="en-US" sz="1100" dirty="0"/>
                <a:t>s6</a:t>
              </a:r>
            </a:p>
          </p:txBody>
        </p:sp>
        <p:sp>
          <p:nvSpPr>
            <p:cNvPr id="99" name="文本框 98">
              <a:extLst>
                <a:ext uri="{FF2B5EF4-FFF2-40B4-BE49-F238E27FC236}">
                  <a16:creationId xmlns:a16="http://schemas.microsoft.com/office/drawing/2014/main" id="{9F208E3F-B0DB-4D5D-94F1-42F8E3CF8F35}"/>
                </a:ext>
              </a:extLst>
            </p:cNvPr>
            <p:cNvSpPr txBox="1"/>
            <p:nvPr/>
          </p:nvSpPr>
          <p:spPr>
            <a:xfrm>
              <a:off x="7318117" y="5055801"/>
              <a:ext cx="355447" cy="261610"/>
            </a:xfrm>
            <a:prstGeom prst="rect">
              <a:avLst/>
            </a:prstGeom>
            <a:noFill/>
          </p:spPr>
          <p:txBody>
            <a:bodyPr wrap="square" rtlCol="0">
              <a:spAutoFit/>
            </a:bodyPr>
            <a:lstStyle/>
            <a:p>
              <a:r>
                <a:rPr lang="en-US" sz="1100" dirty="0"/>
                <a:t>s4</a:t>
              </a:r>
            </a:p>
          </p:txBody>
        </p:sp>
        <p:sp>
          <p:nvSpPr>
            <p:cNvPr id="100" name="矩形 99">
              <a:extLst>
                <a:ext uri="{FF2B5EF4-FFF2-40B4-BE49-F238E27FC236}">
                  <a16:creationId xmlns:a16="http://schemas.microsoft.com/office/drawing/2014/main" id="{5308308A-360A-4413-9071-B50EA083C25D}"/>
                </a:ext>
              </a:extLst>
            </p:cNvPr>
            <p:cNvSpPr/>
            <p:nvPr/>
          </p:nvSpPr>
          <p:spPr>
            <a:xfrm>
              <a:off x="6914199" y="4529650"/>
              <a:ext cx="859819" cy="11564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矩形 100">
              <a:extLst>
                <a:ext uri="{FF2B5EF4-FFF2-40B4-BE49-F238E27FC236}">
                  <a16:creationId xmlns:a16="http://schemas.microsoft.com/office/drawing/2014/main" id="{5483B699-5F5D-4F35-BE36-9A1254CF95A3}"/>
                </a:ext>
              </a:extLst>
            </p:cNvPr>
            <p:cNvSpPr/>
            <p:nvPr/>
          </p:nvSpPr>
          <p:spPr>
            <a:xfrm>
              <a:off x="8041357" y="4529650"/>
              <a:ext cx="814778" cy="11564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直接连接符 101">
              <a:extLst>
                <a:ext uri="{FF2B5EF4-FFF2-40B4-BE49-F238E27FC236}">
                  <a16:creationId xmlns:a16="http://schemas.microsoft.com/office/drawing/2014/main" id="{C33C1C3D-5081-45E2-BEB8-E1E52051758D}"/>
                </a:ext>
              </a:extLst>
            </p:cNvPr>
            <p:cNvCxnSpPr/>
            <p:nvPr/>
          </p:nvCxnSpPr>
          <p:spPr>
            <a:xfrm>
              <a:off x="7276761" y="4529650"/>
              <a:ext cx="0" cy="1156416"/>
            </a:xfrm>
            <a:prstGeom prst="line">
              <a:avLst/>
            </a:prstGeom>
            <a:ln w="9525" cap="flat" cmpd="sng" algn="ctr">
              <a:solidFill>
                <a:schemeClr val="accent6">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3" name="直接连接符 102">
              <a:extLst>
                <a:ext uri="{FF2B5EF4-FFF2-40B4-BE49-F238E27FC236}">
                  <a16:creationId xmlns:a16="http://schemas.microsoft.com/office/drawing/2014/main" id="{606B6FCC-5941-41C1-BAEB-92364CBDF25A}"/>
                </a:ext>
              </a:extLst>
            </p:cNvPr>
            <p:cNvCxnSpPr/>
            <p:nvPr/>
          </p:nvCxnSpPr>
          <p:spPr>
            <a:xfrm>
              <a:off x="8398425" y="4520534"/>
              <a:ext cx="0" cy="115641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24" name="组合 123">
            <a:extLst>
              <a:ext uri="{FF2B5EF4-FFF2-40B4-BE49-F238E27FC236}">
                <a16:creationId xmlns:a16="http://schemas.microsoft.com/office/drawing/2014/main" id="{778E849A-2FE4-4181-90F9-6E5177E75179}"/>
              </a:ext>
            </a:extLst>
          </p:cNvPr>
          <p:cNvGrpSpPr/>
          <p:nvPr/>
        </p:nvGrpSpPr>
        <p:grpSpPr>
          <a:xfrm>
            <a:off x="10661591" y="4766853"/>
            <a:ext cx="915296" cy="1026159"/>
            <a:chOff x="9525121" y="4597034"/>
            <a:chExt cx="915296" cy="1026159"/>
          </a:xfrm>
        </p:grpSpPr>
        <p:sp>
          <p:nvSpPr>
            <p:cNvPr id="104" name="椭圆 103">
              <a:extLst>
                <a:ext uri="{FF2B5EF4-FFF2-40B4-BE49-F238E27FC236}">
                  <a16:creationId xmlns:a16="http://schemas.microsoft.com/office/drawing/2014/main" id="{232B965A-4C17-4B48-B276-8209993DB486}"/>
                </a:ext>
              </a:extLst>
            </p:cNvPr>
            <p:cNvSpPr/>
            <p:nvPr/>
          </p:nvSpPr>
          <p:spPr>
            <a:xfrm>
              <a:off x="9525121" y="4597034"/>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
          <p:nvSpPr>
            <p:cNvPr id="105" name="椭圆 104">
              <a:extLst>
                <a:ext uri="{FF2B5EF4-FFF2-40B4-BE49-F238E27FC236}">
                  <a16:creationId xmlns:a16="http://schemas.microsoft.com/office/drawing/2014/main" id="{4BD76DAE-29DD-4798-BFF6-AE230FBE2B7A}"/>
                </a:ext>
              </a:extLst>
            </p:cNvPr>
            <p:cNvSpPr/>
            <p:nvPr/>
          </p:nvSpPr>
          <p:spPr>
            <a:xfrm>
              <a:off x="9525121" y="4998299"/>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106" name="椭圆 105">
              <a:extLst>
                <a:ext uri="{FF2B5EF4-FFF2-40B4-BE49-F238E27FC236}">
                  <a16:creationId xmlns:a16="http://schemas.microsoft.com/office/drawing/2014/main" id="{73E3D863-AC63-4AD6-9006-6E9B5C714EF3}"/>
                </a:ext>
              </a:extLst>
            </p:cNvPr>
            <p:cNvSpPr/>
            <p:nvPr/>
          </p:nvSpPr>
          <p:spPr>
            <a:xfrm>
              <a:off x="9525121" y="5399564"/>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a:t>
              </a:r>
            </a:p>
          </p:txBody>
        </p:sp>
        <p:sp>
          <p:nvSpPr>
            <p:cNvPr id="107" name="椭圆 106">
              <a:extLst>
                <a:ext uri="{FF2B5EF4-FFF2-40B4-BE49-F238E27FC236}">
                  <a16:creationId xmlns:a16="http://schemas.microsoft.com/office/drawing/2014/main" id="{393F85D8-ADE9-49FD-A89F-FBEF4119C499}"/>
                </a:ext>
              </a:extLst>
            </p:cNvPr>
            <p:cNvSpPr/>
            <p:nvPr/>
          </p:nvSpPr>
          <p:spPr>
            <a:xfrm>
              <a:off x="10216286" y="4787867"/>
              <a:ext cx="223460" cy="22362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108" name="椭圆 107">
              <a:extLst>
                <a:ext uri="{FF2B5EF4-FFF2-40B4-BE49-F238E27FC236}">
                  <a16:creationId xmlns:a16="http://schemas.microsoft.com/office/drawing/2014/main" id="{34F79A7F-0954-4252-A8EE-C393E958B8B1}"/>
                </a:ext>
              </a:extLst>
            </p:cNvPr>
            <p:cNvSpPr/>
            <p:nvPr/>
          </p:nvSpPr>
          <p:spPr>
            <a:xfrm>
              <a:off x="10216957" y="5256946"/>
              <a:ext cx="223460" cy="22362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a:t>
              </a:r>
            </a:p>
          </p:txBody>
        </p:sp>
        <p:cxnSp>
          <p:nvCxnSpPr>
            <p:cNvPr id="109" name="直接连接符 108">
              <a:extLst>
                <a:ext uri="{FF2B5EF4-FFF2-40B4-BE49-F238E27FC236}">
                  <a16:creationId xmlns:a16="http://schemas.microsoft.com/office/drawing/2014/main" id="{B764CF8E-431D-4A20-8189-17EE637909B1}"/>
                </a:ext>
              </a:extLst>
            </p:cNvPr>
            <p:cNvCxnSpPr>
              <a:stCxn id="105" idx="6"/>
              <a:endCxn id="107" idx="2"/>
            </p:cNvCxnSpPr>
            <p:nvPr/>
          </p:nvCxnSpPr>
          <p:spPr>
            <a:xfrm flipV="1">
              <a:off x="9748581" y="4899682"/>
              <a:ext cx="467705" cy="21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C94CF4DA-0EB8-4E55-853C-9389B566125B}"/>
                </a:ext>
              </a:extLst>
            </p:cNvPr>
            <p:cNvCxnSpPr>
              <a:stCxn id="106" idx="6"/>
              <a:endCxn id="108" idx="2"/>
            </p:cNvCxnSpPr>
            <p:nvPr/>
          </p:nvCxnSpPr>
          <p:spPr>
            <a:xfrm flipV="1">
              <a:off x="9748581" y="5368761"/>
              <a:ext cx="468376" cy="142618"/>
            </a:xfrm>
            <a:prstGeom prst="line">
              <a:avLst/>
            </a:prstGeom>
          </p:spPr>
          <p:style>
            <a:lnRef idx="1">
              <a:schemeClr val="accent1"/>
            </a:lnRef>
            <a:fillRef idx="0">
              <a:schemeClr val="accent1"/>
            </a:fillRef>
            <a:effectRef idx="0">
              <a:schemeClr val="accent1"/>
            </a:effectRef>
            <a:fontRef idx="minor">
              <a:schemeClr val="tx1"/>
            </a:fontRef>
          </p:style>
        </p:cxnSp>
        <p:sp>
          <p:nvSpPr>
            <p:cNvPr id="111" name="文本框 110">
              <a:extLst>
                <a:ext uri="{FF2B5EF4-FFF2-40B4-BE49-F238E27FC236}">
                  <a16:creationId xmlns:a16="http://schemas.microsoft.com/office/drawing/2014/main" id="{0FE0B953-A3CB-4AF5-ABA5-220AF92B5F00}"/>
                </a:ext>
              </a:extLst>
            </p:cNvPr>
            <p:cNvSpPr txBox="1"/>
            <p:nvPr/>
          </p:nvSpPr>
          <p:spPr>
            <a:xfrm>
              <a:off x="9830598" y="4895761"/>
              <a:ext cx="395464" cy="261610"/>
            </a:xfrm>
            <a:prstGeom prst="rect">
              <a:avLst/>
            </a:prstGeom>
            <a:noFill/>
          </p:spPr>
          <p:txBody>
            <a:bodyPr wrap="square" rtlCol="0">
              <a:spAutoFit/>
            </a:bodyPr>
            <a:lstStyle/>
            <a:p>
              <a:r>
                <a:rPr lang="en-US" sz="1100" dirty="0"/>
                <a:t>s3</a:t>
              </a:r>
            </a:p>
          </p:txBody>
        </p:sp>
        <p:sp>
          <p:nvSpPr>
            <p:cNvPr id="112" name="文本框 111">
              <a:extLst>
                <a:ext uri="{FF2B5EF4-FFF2-40B4-BE49-F238E27FC236}">
                  <a16:creationId xmlns:a16="http://schemas.microsoft.com/office/drawing/2014/main" id="{EFFFDCCA-A103-4174-A5E8-431FB5E85FE5}"/>
                </a:ext>
              </a:extLst>
            </p:cNvPr>
            <p:cNvSpPr txBox="1"/>
            <p:nvPr/>
          </p:nvSpPr>
          <p:spPr>
            <a:xfrm>
              <a:off x="9836076" y="5309265"/>
              <a:ext cx="314842" cy="261610"/>
            </a:xfrm>
            <a:prstGeom prst="rect">
              <a:avLst/>
            </a:prstGeom>
            <a:noFill/>
          </p:spPr>
          <p:txBody>
            <a:bodyPr wrap="square" rtlCol="0">
              <a:spAutoFit/>
            </a:bodyPr>
            <a:lstStyle/>
            <a:p>
              <a:r>
                <a:rPr lang="en-US" sz="1100" dirty="0"/>
                <a:t>s6</a:t>
              </a:r>
            </a:p>
          </p:txBody>
        </p:sp>
      </p:grpSp>
      <p:sp>
        <p:nvSpPr>
          <p:cNvPr id="115" name="箭头: 右 114">
            <a:extLst>
              <a:ext uri="{FF2B5EF4-FFF2-40B4-BE49-F238E27FC236}">
                <a16:creationId xmlns:a16="http://schemas.microsoft.com/office/drawing/2014/main" id="{BADB1E83-D500-46CE-83AA-A2ABD3A05E2D}"/>
              </a:ext>
            </a:extLst>
          </p:cNvPr>
          <p:cNvSpPr/>
          <p:nvPr/>
        </p:nvSpPr>
        <p:spPr>
          <a:xfrm>
            <a:off x="10077458" y="5255065"/>
            <a:ext cx="502115" cy="9714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矩形: 圆角 115">
            <a:extLst>
              <a:ext uri="{FF2B5EF4-FFF2-40B4-BE49-F238E27FC236}">
                <a16:creationId xmlns:a16="http://schemas.microsoft.com/office/drawing/2014/main" id="{83CEA17E-7406-428F-85D3-984E0A2B20F8}"/>
              </a:ext>
            </a:extLst>
          </p:cNvPr>
          <p:cNvSpPr/>
          <p:nvPr/>
        </p:nvSpPr>
        <p:spPr>
          <a:xfrm>
            <a:off x="10044072" y="2402944"/>
            <a:ext cx="1458497" cy="40727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Object detection</a:t>
            </a:r>
            <a:endParaRPr lang="en-US" sz="1200" dirty="0"/>
          </a:p>
        </p:txBody>
      </p:sp>
      <p:sp>
        <p:nvSpPr>
          <p:cNvPr id="117" name="矩形: 圆角 116">
            <a:extLst>
              <a:ext uri="{FF2B5EF4-FFF2-40B4-BE49-F238E27FC236}">
                <a16:creationId xmlns:a16="http://schemas.microsoft.com/office/drawing/2014/main" id="{08322E22-D49D-4622-BBA5-A29308C240FF}"/>
              </a:ext>
            </a:extLst>
          </p:cNvPr>
          <p:cNvSpPr/>
          <p:nvPr/>
        </p:nvSpPr>
        <p:spPr>
          <a:xfrm>
            <a:off x="10043845" y="2847426"/>
            <a:ext cx="1458497" cy="40727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Feature Extraction</a:t>
            </a:r>
            <a:endParaRPr lang="en-US" sz="1200" dirty="0"/>
          </a:p>
        </p:txBody>
      </p:sp>
      <p:sp>
        <p:nvSpPr>
          <p:cNvPr id="118" name="文本框 117">
            <a:extLst>
              <a:ext uri="{FF2B5EF4-FFF2-40B4-BE49-F238E27FC236}">
                <a16:creationId xmlns:a16="http://schemas.microsoft.com/office/drawing/2014/main" id="{C337FE3F-B248-484E-A928-349822CC5A7C}"/>
              </a:ext>
            </a:extLst>
          </p:cNvPr>
          <p:cNvSpPr txBox="1"/>
          <p:nvPr/>
        </p:nvSpPr>
        <p:spPr>
          <a:xfrm>
            <a:off x="8206820" y="2042363"/>
            <a:ext cx="1407335" cy="276999"/>
          </a:xfrm>
          <a:prstGeom prst="rect">
            <a:avLst/>
          </a:prstGeom>
          <a:noFill/>
          <a:ln>
            <a:solidFill>
              <a:schemeClr val="accent6">
                <a:lumMod val="50000"/>
              </a:schemeClr>
            </a:solidFill>
          </a:ln>
        </p:spPr>
        <p:txBody>
          <a:bodyPr wrap="square" rtlCol="0">
            <a:spAutoFit/>
          </a:bodyPr>
          <a:lstStyle/>
          <a:p>
            <a:pPr algn="ctr"/>
            <a:r>
              <a:rPr lang="en-US" sz="1200" b="1" dirty="0">
                <a:solidFill>
                  <a:schemeClr val="accent6">
                    <a:lumMod val="50000"/>
                  </a:schemeClr>
                </a:solidFill>
              </a:rPr>
              <a:t>View 1</a:t>
            </a:r>
          </a:p>
        </p:txBody>
      </p:sp>
      <p:sp>
        <p:nvSpPr>
          <p:cNvPr id="119" name="文本框 118">
            <a:extLst>
              <a:ext uri="{FF2B5EF4-FFF2-40B4-BE49-F238E27FC236}">
                <a16:creationId xmlns:a16="http://schemas.microsoft.com/office/drawing/2014/main" id="{99B33E25-527C-404B-87C1-638B53E0EBDB}"/>
              </a:ext>
            </a:extLst>
          </p:cNvPr>
          <p:cNvSpPr txBox="1"/>
          <p:nvPr/>
        </p:nvSpPr>
        <p:spPr>
          <a:xfrm>
            <a:off x="10077458" y="2037127"/>
            <a:ext cx="1407335" cy="276999"/>
          </a:xfrm>
          <a:prstGeom prst="rect">
            <a:avLst/>
          </a:prstGeom>
          <a:noFill/>
          <a:ln>
            <a:solidFill>
              <a:schemeClr val="accent1">
                <a:lumMod val="50000"/>
              </a:schemeClr>
            </a:solidFill>
          </a:ln>
        </p:spPr>
        <p:txBody>
          <a:bodyPr wrap="square" rtlCol="0">
            <a:spAutoFit/>
          </a:bodyPr>
          <a:lstStyle/>
          <a:p>
            <a:pPr algn="ctr"/>
            <a:r>
              <a:rPr lang="en-US" sz="1200" b="1" dirty="0">
                <a:solidFill>
                  <a:schemeClr val="accent1">
                    <a:lumMod val="50000"/>
                  </a:schemeClr>
                </a:solidFill>
              </a:rPr>
              <a:t>View 2</a:t>
            </a:r>
          </a:p>
        </p:txBody>
      </p:sp>
      <p:cxnSp>
        <p:nvCxnSpPr>
          <p:cNvPr id="120" name="直接箭头连接符 119">
            <a:extLst>
              <a:ext uri="{FF2B5EF4-FFF2-40B4-BE49-F238E27FC236}">
                <a16:creationId xmlns:a16="http://schemas.microsoft.com/office/drawing/2014/main" id="{0609FF49-C0BD-4ED4-B9C0-FFEE2D68171C}"/>
              </a:ext>
            </a:extLst>
          </p:cNvPr>
          <p:cNvCxnSpPr>
            <a:cxnSpLocks/>
          </p:cNvCxnSpPr>
          <p:nvPr/>
        </p:nvCxnSpPr>
        <p:spPr>
          <a:xfrm>
            <a:off x="8670108" y="3268705"/>
            <a:ext cx="0" cy="98079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连接符: 肘形 120">
            <a:extLst>
              <a:ext uri="{FF2B5EF4-FFF2-40B4-BE49-F238E27FC236}">
                <a16:creationId xmlns:a16="http://schemas.microsoft.com/office/drawing/2014/main" id="{D9C2E330-DE4B-460C-BC34-3D8391B94D00}"/>
              </a:ext>
            </a:extLst>
          </p:cNvPr>
          <p:cNvCxnSpPr>
            <a:cxnSpLocks/>
            <a:stCxn id="117" idx="2"/>
          </p:cNvCxnSpPr>
          <p:nvPr/>
        </p:nvCxnSpPr>
        <p:spPr>
          <a:xfrm rot="5400000">
            <a:off x="9451332" y="2493871"/>
            <a:ext cx="560930" cy="2082594"/>
          </a:xfrm>
          <a:prstGeom prst="bentConnector2">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AEF14CDC-3D3B-4BEF-9F6F-6460CDCC0910}"/>
              </a:ext>
            </a:extLst>
          </p:cNvPr>
          <p:cNvCxnSpPr>
            <a:cxnSpLocks/>
            <a:stCxn id="74" idx="2"/>
          </p:cNvCxnSpPr>
          <p:nvPr/>
        </p:nvCxnSpPr>
        <p:spPr>
          <a:xfrm flipV="1">
            <a:off x="9824308" y="2044344"/>
            <a:ext cx="10741" cy="129757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灯片编号占位符 5">
            <a:extLst>
              <a:ext uri="{FF2B5EF4-FFF2-40B4-BE49-F238E27FC236}">
                <a16:creationId xmlns:a16="http://schemas.microsoft.com/office/drawing/2014/main" id="{E5B6436C-1FD0-4074-9A52-ACE95904E4D2}"/>
              </a:ext>
            </a:extLst>
          </p:cNvPr>
          <p:cNvSpPr>
            <a:spLocks noGrp="1"/>
          </p:cNvSpPr>
          <p:nvPr>
            <p:ph type="sldNum" sz="quarter" idx="12"/>
          </p:nvPr>
        </p:nvSpPr>
        <p:spPr/>
        <p:txBody>
          <a:bodyPr/>
          <a:lstStyle/>
          <a:p>
            <a:fld id="{E28968F2-E780-458E-BEC0-AED72E8C9DF0}" type="slidenum">
              <a:rPr lang="en-US" smtClean="0"/>
              <a:pPr/>
              <a:t>6</a:t>
            </a:fld>
            <a:r>
              <a:rPr lang="en-US"/>
              <a:t>/18</a:t>
            </a:r>
            <a:endParaRPr lang="en-US" dirty="0"/>
          </a:p>
        </p:txBody>
      </p:sp>
    </p:spTree>
    <p:extLst>
      <p:ext uri="{BB962C8B-B14F-4D97-AF65-F5344CB8AC3E}">
        <p14:creationId xmlns:p14="http://schemas.microsoft.com/office/powerpoint/2010/main" val="41549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500"/>
                                        <p:tgtEl>
                                          <p:spTgt spid="1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500"/>
                                        <p:tgtEl>
                                          <p:spTgt spid="7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500"/>
                                        <p:tgtEl>
                                          <p:spTgt spid="1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par>
                                <p:cTn id="32" presetID="10" presetClass="entr" presetSubtype="0" fill="hold" nodeType="with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fade">
                                      <p:cBhvr>
                                        <p:cTn id="34" dur="500"/>
                                        <p:tgtEl>
                                          <p:spTgt spid="1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3"/>
                                        </p:tgtEl>
                                        <p:attrNameLst>
                                          <p:attrName>style.visibility</p:attrName>
                                        </p:attrNameLst>
                                      </p:cBhvr>
                                      <p:to>
                                        <p:strVal val="visible"/>
                                      </p:to>
                                    </p:set>
                                    <p:animEffect transition="in" filter="fade">
                                      <p:cBhvr>
                                        <p:cTn id="53" dur="500"/>
                                        <p:tgtEl>
                                          <p:spTgt spid="1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124"/>
                                        </p:tgtEl>
                                        <p:attrNameLst>
                                          <p:attrName>style.visibility</p:attrName>
                                        </p:attrNameLst>
                                      </p:cBhvr>
                                      <p:to>
                                        <p:strVal val="visible"/>
                                      </p:to>
                                    </p:set>
                                    <p:animEffect transition="in" filter="fade">
                                      <p:cBhvr>
                                        <p:cTn id="6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115" grpId="0" animBg="1"/>
      <p:bldP spid="116" grpId="0" animBg="1"/>
      <p:bldP spid="117" grpId="0" animBg="1"/>
      <p:bldP spid="118" grpId="0" animBg="1"/>
      <p:bldP spid="1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2C565F-D6B1-4C74-8ABE-B6CBB469AFD8}"/>
              </a:ext>
            </a:extLst>
          </p:cNvPr>
          <p:cNvSpPr>
            <a:spLocks noGrp="1"/>
          </p:cNvSpPr>
          <p:nvPr>
            <p:ph type="title"/>
          </p:nvPr>
        </p:nvSpPr>
        <p:spPr/>
        <p:txBody>
          <a:bodyPr/>
          <a:lstStyle/>
          <a:p>
            <a:r>
              <a:rPr lang="en-US" dirty="0"/>
              <a:t>Perception Generation</a:t>
            </a:r>
          </a:p>
        </p:txBody>
      </p:sp>
      <p:sp>
        <p:nvSpPr>
          <p:cNvPr id="3" name="内容占位符 2">
            <a:extLst>
              <a:ext uri="{FF2B5EF4-FFF2-40B4-BE49-F238E27FC236}">
                <a16:creationId xmlns:a16="http://schemas.microsoft.com/office/drawing/2014/main" id="{12A84D62-EC01-4DFB-8A14-8E4C62AAC2E5}"/>
              </a:ext>
            </a:extLst>
          </p:cNvPr>
          <p:cNvSpPr>
            <a:spLocks noGrp="1"/>
          </p:cNvSpPr>
          <p:nvPr>
            <p:ph idx="1"/>
          </p:nvPr>
        </p:nvSpPr>
        <p:spPr>
          <a:xfrm>
            <a:off x="838200" y="1601406"/>
            <a:ext cx="3638107" cy="4575557"/>
          </a:xfrm>
        </p:spPr>
        <p:txBody>
          <a:bodyPr>
            <a:normAutofit/>
          </a:bodyPr>
          <a:lstStyle/>
          <a:p>
            <a:r>
              <a:rPr lang="en-US" dirty="0"/>
              <a:t>Vehicle detection</a:t>
            </a:r>
          </a:p>
          <a:p>
            <a:pPr lvl="1"/>
            <a:r>
              <a:rPr lang="en-US" dirty="0"/>
              <a:t>YOLO: pre-trained deep neural network</a:t>
            </a:r>
          </a:p>
          <a:p>
            <a:endParaRPr lang="en-US" dirty="0"/>
          </a:p>
          <a:p>
            <a:r>
              <a:rPr lang="en-US" dirty="0"/>
              <a:t>Lane level position determination </a:t>
            </a:r>
          </a:p>
          <a:p>
            <a:pPr lvl="1"/>
            <a:r>
              <a:rPr lang="en-US" dirty="0"/>
              <a:t>Distance between bounding box corner and lane marker</a:t>
            </a:r>
          </a:p>
        </p:txBody>
      </p:sp>
      <p:sp>
        <p:nvSpPr>
          <p:cNvPr id="4" name="日期占位符 3">
            <a:extLst>
              <a:ext uri="{FF2B5EF4-FFF2-40B4-BE49-F238E27FC236}">
                <a16:creationId xmlns:a16="http://schemas.microsoft.com/office/drawing/2014/main" id="{37F51E47-EC2E-4A93-8E04-460CDB468E10}"/>
              </a:ext>
            </a:extLst>
          </p:cNvPr>
          <p:cNvSpPr>
            <a:spLocks noGrp="1"/>
          </p:cNvSpPr>
          <p:nvPr>
            <p:ph type="dt" sz="half" idx="10"/>
          </p:nvPr>
        </p:nvSpPr>
        <p:spPr/>
        <p:txBody>
          <a:bodyPr/>
          <a:lstStyle/>
          <a:p>
            <a:fld id="{0E611A4A-EEEC-429D-9FE5-ACAEACFC1780}" type="datetime1">
              <a:rPr lang="en-US" smtClean="0"/>
              <a:t>9/30/2019</a:t>
            </a:fld>
            <a:endParaRPr lang="en-US"/>
          </a:p>
        </p:txBody>
      </p:sp>
      <p:sp>
        <p:nvSpPr>
          <p:cNvPr id="5" name="页脚占位符 4">
            <a:extLst>
              <a:ext uri="{FF2B5EF4-FFF2-40B4-BE49-F238E27FC236}">
                <a16:creationId xmlns:a16="http://schemas.microsoft.com/office/drawing/2014/main" id="{D6247672-EA48-4413-B67A-B2393E391F83}"/>
              </a:ext>
            </a:extLst>
          </p:cNvPr>
          <p:cNvSpPr>
            <a:spLocks noGrp="1"/>
          </p:cNvSpPr>
          <p:nvPr>
            <p:ph type="ftr" sz="quarter" idx="11"/>
          </p:nvPr>
        </p:nvSpPr>
        <p:spPr/>
        <p:txBody>
          <a:bodyPr/>
          <a:lstStyle/>
          <a:p>
            <a:r>
              <a:rPr lang="en-US" dirty="0"/>
              <a:t>Liu et al</a:t>
            </a:r>
          </a:p>
        </p:txBody>
      </p:sp>
      <p:pic>
        <p:nvPicPr>
          <p:cNvPr id="8" name="图片 7">
            <a:extLst>
              <a:ext uri="{FF2B5EF4-FFF2-40B4-BE49-F238E27FC236}">
                <a16:creationId xmlns:a16="http://schemas.microsoft.com/office/drawing/2014/main" id="{20647B88-BF3C-4BF3-895D-0C74876041FC}"/>
              </a:ext>
            </a:extLst>
          </p:cNvPr>
          <p:cNvPicPr>
            <a:picLocks noChangeAspect="1"/>
          </p:cNvPicPr>
          <p:nvPr/>
        </p:nvPicPr>
        <p:blipFill rotWithShape="1">
          <a:blip r:embed="rId3">
            <a:extLst>
              <a:ext uri="{28A0092B-C50C-407E-A947-70E740481C1C}">
                <a14:useLocalDpi xmlns:a14="http://schemas.microsoft.com/office/drawing/2010/main" val="0"/>
              </a:ext>
            </a:extLst>
          </a:blip>
          <a:srcRect l="2075" t="3901" b="3075"/>
          <a:stretch/>
        </p:blipFill>
        <p:spPr>
          <a:xfrm>
            <a:off x="4526367" y="1601406"/>
            <a:ext cx="7254065" cy="4134609"/>
          </a:xfrm>
          <a:prstGeom prst="rect">
            <a:avLst/>
          </a:prstGeom>
        </p:spPr>
      </p:pic>
      <p:cxnSp>
        <p:nvCxnSpPr>
          <p:cNvPr id="9" name="直接箭头连接符 8">
            <a:extLst>
              <a:ext uri="{FF2B5EF4-FFF2-40B4-BE49-F238E27FC236}">
                <a16:creationId xmlns:a16="http://schemas.microsoft.com/office/drawing/2014/main" id="{27187244-BD8D-47D4-9CD1-BF842312FF83}"/>
              </a:ext>
            </a:extLst>
          </p:cNvPr>
          <p:cNvCxnSpPr>
            <a:cxnSpLocks/>
          </p:cNvCxnSpPr>
          <p:nvPr/>
        </p:nvCxnSpPr>
        <p:spPr>
          <a:xfrm>
            <a:off x="6868633" y="3870251"/>
            <a:ext cx="340241" cy="552893"/>
          </a:xfrm>
          <a:prstGeom prst="straightConnector1">
            <a:avLst/>
          </a:prstGeom>
          <a:ln>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0EA419F-7F66-4755-8A66-D405F28C8A7D}"/>
              </a:ext>
            </a:extLst>
          </p:cNvPr>
          <p:cNvCxnSpPr>
            <a:cxnSpLocks/>
          </p:cNvCxnSpPr>
          <p:nvPr/>
        </p:nvCxnSpPr>
        <p:spPr>
          <a:xfrm>
            <a:off x="5996763" y="3668710"/>
            <a:ext cx="680484" cy="1147839"/>
          </a:xfrm>
          <a:prstGeom prst="straightConnector1">
            <a:avLst/>
          </a:prstGeom>
          <a:ln>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6E922AFE-9E34-4B75-B3EC-AE2925678C69}"/>
              </a:ext>
            </a:extLst>
          </p:cNvPr>
          <p:cNvCxnSpPr>
            <a:cxnSpLocks/>
          </p:cNvCxnSpPr>
          <p:nvPr/>
        </p:nvCxnSpPr>
        <p:spPr>
          <a:xfrm flipH="1">
            <a:off x="9898912" y="4529470"/>
            <a:ext cx="202018" cy="287079"/>
          </a:xfrm>
          <a:prstGeom prst="straightConnector1">
            <a:avLst/>
          </a:prstGeom>
          <a:ln>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灯片编号占位符 10">
            <a:extLst>
              <a:ext uri="{FF2B5EF4-FFF2-40B4-BE49-F238E27FC236}">
                <a16:creationId xmlns:a16="http://schemas.microsoft.com/office/drawing/2014/main" id="{B33C68A2-F0E3-44A2-852D-F43811F4B76A}"/>
              </a:ext>
            </a:extLst>
          </p:cNvPr>
          <p:cNvSpPr>
            <a:spLocks noGrp="1"/>
          </p:cNvSpPr>
          <p:nvPr>
            <p:ph type="sldNum" sz="quarter" idx="12"/>
          </p:nvPr>
        </p:nvSpPr>
        <p:spPr/>
        <p:txBody>
          <a:bodyPr/>
          <a:lstStyle/>
          <a:p>
            <a:fld id="{E28968F2-E780-458E-BEC0-AED72E8C9DF0}" type="slidenum">
              <a:rPr lang="en-US" smtClean="0"/>
              <a:pPr/>
              <a:t>7</a:t>
            </a:fld>
            <a:r>
              <a:rPr lang="en-US"/>
              <a:t>/18</a:t>
            </a:r>
            <a:endParaRPr lang="en-US" dirty="0"/>
          </a:p>
        </p:txBody>
      </p:sp>
    </p:spTree>
    <p:extLst>
      <p:ext uri="{BB962C8B-B14F-4D97-AF65-F5344CB8AC3E}">
        <p14:creationId xmlns:p14="http://schemas.microsoft.com/office/powerpoint/2010/main" val="16485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C5248F-35C2-4605-9FC8-17A765853AB4}"/>
              </a:ext>
            </a:extLst>
          </p:cNvPr>
          <p:cNvSpPr>
            <a:spLocks noGrp="1"/>
          </p:cNvSpPr>
          <p:nvPr>
            <p:ph type="title"/>
          </p:nvPr>
        </p:nvSpPr>
        <p:spPr>
          <a:xfrm>
            <a:off x="838200" y="558523"/>
            <a:ext cx="6267994" cy="877551"/>
          </a:xfrm>
        </p:spPr>
        <p:txBody>
          <a:bodyPr/>
          <a:lstStyle/>
          <a:p>
            <a:r>
              <a:rPr lang="en-US" dirty="0"/>
              <a:t>Perception Generation cont.</a:t>
            </a:r>
          </a:p>
        </p:txBody>
      </p:sp>
      <p:sp>
        <p:nvSpPr>
          <p:cNvPr id="3" name="内容占位符 2">
            <a:extLst>
              <a:ext uri="{FF2B5EF4-FFF2-40B4-BE49-F238E27FC236}">
                <a16:creationId xmlns:a16="http://schemas.microsoft.com/office/drawing/2014/main" id="{D6F71926-C7D3-45AC-8C8E-810E046882BF}"/>
              </a:ext>
            </a:extLst>
          </p:cNvPr>
          <p:cNvSpPr>
            <a:spLocks noGrp="1"/>
          </p:cNvSpPr>
          <p:nvPr>
            <p:ph idx="1"/>
          </p:nvPr>
        </p:nvSpPr>
        <p:spPr>
          <a:xfrm>
            <a:off x="838200" y="1601598"/>
            <a:ext cx="3842827" cy="498991"/>
          </a:xfrm>
        </p:spPr>
        <p:txBody>
          <a:bodyPr>
            <a:normAutofit/>
          </a:bodyPr>
          <a:lstStyle/>
          <a:p>
            <a:r>
              <a:rPr lang="en-US" dirty="0"/>
              <a:t>Distance estimation</a:t>
            </a:r>
          </a:p>
          <a:p>
            <a:endParaRPr lang="en-US" dirty="0"/>
          </a:p>
        </p:txBody>
      </p:sp>
      <p:sp>
        <p:nvSpPr>
          <p:cNvPr id="4" name="日期占位符 3">
            <a:extLst>
              <a:ext uri="{FF2B5EF4-FFF2-40B4-BE49-F238E27FC236}">
                <a16:creationId xmlns:a16="http://schemas.microsoft.com/office/drawing/2014/main" id="{14EEBFA8-9E25-454C-AF33-D00813CBC361}"/>
              </a:ext>
            </a:extLst>
          </p:cNvPr>
          <p:cNvSpPr>
            <a:spLocks noGrp="1"/>
          </p:cNvSpPr>
          <p:nvPr>
            <p:ph type="dt" sz="half" idx="10"/>
          </p:nvPr>
        </p:nvSpPr>
        <p:spPr>
          <a:xfrm>
            <a:off x="838200" y="6356350"/>
            <a:ext cx="2743200" cy="365125"/>
          </a:xfrm>
        </p:spPr>
        <p:txBody>
          <a:bodyPr/>
          <a:lstStyle/>
          <a:p>
            <a:fld id="{0B511BBF-58DD-4F5E-A8FF-748460250B3D}" type="datetime1">
              <a:rPr lang="en-US" smtClean="0"/>
              <a:t>9/30/2019</a:t>
            </a:fld>
            <a:endParaRPr lang="en-US"/>
          </a:p>
        </p:txBody>
      </p:sp>
      <p:sp>
        <p:nvSpPr>
          <p:cNvPr id="5" name="页脚占位符 4">
            <a:extLst>
              <a:ext uri="{FF2B5EF4-FFF2-40B4-BE49-F238E27FC236}">
                <a16:creationId xmlns:a16="http://schemas.microsoft.com/office/drawing/2014/main" id="{9BEE2783-FC80-49DC-91B1-0F4D7C43715C}"/>
              </a:ext>
            </a:extLst>
          </p:cNvPr>
          <p:cNvSpPr>
            <a:spLocks noGrp="1"/>
          </p:cNvSpPr>
          <p:nvPr>
            <p:ph type="ftr" sz="quarter" idx="11"/>
          </p:nvPr>
        </p:nvSpPr>
        <p:spPr>
          <a:xfrm>
            <a:off x="4038600" y="6356350"/>
            <a:ext cx="4114800" cy="365125"/>
          </a:xfrm>
        </p:spPr>
        <p:txBody>
          <a:bodyPr/>
          <a:lstStyle/>
          <a:p>
            <a:r>
              <a:rPr lang="en-US" dirty="0"/>
              <a:t>Liu et al</a:t>
            </a:r>
          </a:p>
        </p:txBody>
      </p:sp>
      <p:pic>
        <p:nvPicPr>
          <p:cNvPr id="8" name="图片 7">
            <a:extLst>
              <a:ext uri="{FF2B5EF4-FFF2-40B4-BE49-F238E27FC236}">
                <a16:creationId xmlns:a16="http://schemas.microsoft.com/office/drawing/2014/main" id="{75C0C805-4242-4FE3-859A-A2A076CA4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336" y="2474633"/>
            <a:ext cx="4841180" cy="3846642"/>
          </a:xfrm>
          <a:prstGeom prst="rect">
            <a:avLst/>
          </a:prstGeom>
        </p:spPr>
      </p:pic>
      <p:pic>
        <p:nvPicPr>
          <p:cNvPr id="10" name="图片 9">
            <a:extLst>
              <a:ext uri="{FF2B5EF4-FFF2-40B4-BE49-F238E27FC236}">
                <a16:creationId xmlns:a16="http://schemas.microsoft.com/office/drawing/2014/main" id="{4E177A38-5714-4823-AF65-51486B703809}"/>
              </a:ext>
            </a:extLst>
          </p:cNvPr>
          <p:cNvPicPr>
            <a:picLocks noChangeAspect="1"/>
          </p:cNvPicPr>
          <p:nvPr/>
        </p:nvPicPr>
        <p:blipFill rotWithShape="1">
          <a:blip r:embed="rId4">
            <a:extLst>
              <a:ext uri="{28A0092B-C50C-407E-A947-70E740481C1C}">
                <a14:useLocalDpi xmlns:a14="http://schemas.microsoft.com/office/drawing/2010/main" val="0"/>
              </a:ext>
            </a:extLst>
          </a:blip>
          <a:srcRect l="387" t="4031" b="3100"/>
          <a:stretch/>
        </p:blipFill>
        <p:spPr>
          <a:xfrm>
            <a:off x="6864640" y="692787"/>
            <a:ext cx="2439557" cy="1364634"/>
          </a:xfrm>
          <a:prstGeom prst="rect">
            <a:avLst/>
          </a:prstGeom>
        </p:spPr>
      </p:pic>
      <p:pic>
        <p:nvPicPr>
          <p:cNvPr id="11" name="图片 10">
            <a:extLst>
              <a:ext uri="{FF2B5EF4-FFF2-40B4-BE49-F238E27FC236}">
                <a16:creationId xmlns:a16="http://schemas.microsoft.com/office/drawing/2014/main" id="{33CA577D-CE6D-4F56-8E1D-B1AACC203741}"/>
              </a:ext>
            </a:extLst>
          </p:cNvPr>
          <p:cNvPicPr>
            <a:picLocks noChangeAspect="1"/>
          </p:cNvPicPr>
          <p:nvPr/>
        </p:nvPicPr>
        <p:blipFill rotWithShape="1">
          <a:blip r:embed="rId5">
            <a:extLst>
              <a:ext uri="{28A0092B-C50C-407E-A947-70E740481C1C}">
                <a14:useLocalDpi xmlns:a14="http://schemas.microsoft.com/office/drawing/2010/main" val="0"/>
              </a:ext>
            </a:extLst>
          </a:blip>
          <a:srcRect l="2075" t="3901" b="3075"/>
          <a:stretch/>
        </p:blipFill>
        <p:spPr>
          <a:xfrm>
            <a:off x="9533439" y="692787"/>
            <a:ext cx="2439557" cy="1356588"/>
          </a:xfrm>
          <a:prstGeom prst="rect">
            <a:avLst/>
          </a:prstGeom>
        </p:spPr>
      </p:pic>
      <p:grpSp>
        <p:nvGrpSpPr>
          <p:cNvPr id="6" name="组合 5">
            <a:extLst>
              <a:ext uri="{FF2B5EF4-FFF2-40B4-BE49-F238E27FC236}">
                <a16:creationId xmlns:a16="http://schemas.microsoft.com/office/drawing/2014/main" id="{37E8E392-24F0-483A-B76A-CA257C35D4E2}"/>
              </a:ext>
            </a:extLst>
          </p:cNvPr>
          <p:cNvGrpSpPr/>
          <p:nvPr/>
        </p:nvGrpSpPr>
        <p:grpSpPr>
          <a:xfrm>
            <a:off x="760861" y="2374350"/>
            <a:ext cx="3865037" cy="1593459"/>
            <a:chOff x="838200" y="2207334"/>
            <a:chExt cx="3865037" cy="1593459"/>
          </a:xfrm>
        </p:grpSpPr>
        <p:pic>
          <p:nvPicPr>
            <p:cNvPr id="12" name="Picture 4" descr="\left [  \begin{matrix}   x \\   y \\  w \end{matrix} \right ] = \left [ \begin{matrix}   f_x &amp; 0 &amp; c_x \\  0 &amp; f_y &amp; c_y \\   0 &amp; 0 &amp; 1 \end{matrix} \right ] \left [ \begin{matrix}  X \\  Y \\   Z \end{matrix} \right ]">
              <a:extLst>
                <a:ext uri="{FF2B5EF4-FFF2-40B4-BE49-F238E27FC236}">
                  <a16:creationId xmlns:a16="http://schemas.microsoft.com/office/drawing/2014/main" id="{7D95173F-7BD7-486C-A319-DA6E8EC53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131" y="2207334"/>
              <a:ext cx="3051244" cy="10537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a:extLst>
                <a:ext uri="{FF2B5EF4-FFF2-40B4-BE49-F238E27FC236}">
                  <a16:creationId xmlns:a16="http://schemas.microsoft.com/office/drawing/2014/main" id="{A9425421-285A-4AA7-AEF4-7E14B113BD05}"/>
                </a:ext>
              </a:extLst>
            </p:cNvPr>
            <p:cNvSpPr txBox="1"/>
            <p:nvPr/>
          </p:nvSpPr>
          <p:spPr>
            <a:xfrm>
              <a:off x="838200" y="3252618"/>
              <a:ext cx="1192017" cy="523220"/>
            </a:xfrm>
            <a:prstGeom prst="rect">
              <a:avLst/>
            </a:prstGeom>
            <a:noFill/>
          </p:spPr>
          <p:txBody>
            <a:bodyPr wrap="square" rtlCol="0">
              <a:spAutoFit/>
            </a:bodyPr>
            <a:lstStyle/>
            <a:p>
              <a:pPr algn="ctr"/>
              <a:r>
                <a:rPr lang="en-US" sz="1400" dirty="0"/>
                <a:t>Pixel coordinates</a:t>
              </a:r>
            </a:p>
          </p:txBody>
        </p:sp>
        <p:sp>
          <p:nvSpPr>
            <p:cNvPr id="14" name="TextBox 9">
              <a:extLst>
                <a:ext uri="{FF2B5EF4-FFF2-40B4-BE49-F238E27FC236}">
                  <a16:creationId xmlns:a16="http://schemas.microsoft.com/office/drawing/2014/main" id="{1DC2D329-D588-4166-A0B7-94671AEC7CEC}"/>
                </a:ext>
              </a:extLst>
            </p:cNvPr>
            <p:cNvSpPr txBox="1"/>
            <p:nvPr/>
          </p:nvSpPr>
          <p:spPr>
            <a:xfrm>
              <a:off x="3418382" y="3277573"/>
              <a:ext cx="1284855" cy="523220"/>
            </a:xfrm>
            <a:prstGeom prst="rect">
              <a:avLst/>
            </a:prstGeom>
            <a:noFill/>
          </p:spPr>
          <p:txBody>
            <a:bodyPr wrap="square" rtlCol="0">
              <a:spAutoFit/>
            </a:bodyPr>
            <a:lstStyle/>
            <a:p>
              <a:pPr algn="ctr"/>
              <a:r>
                <a:rPr lang="en-US" sz="1400" dirty="0"/>
                <a:t>3D world coordinates</a:t>
              </a:r>
            </a:p>
          </p:txBody>
        </p:sp>
        <p:sp>
          <p:nvSpPr>
            <p:cNvPr id="15" name="TextBox 10">
              <a:extLst>
                <a:ext uri="{FF2B5EF4-FFF2-40B4-BE49-F238E27FC236}">
                  <a16:creationId xmlns:a16="http://schemas.microsoft.com/office/drawing/2014/main" id="{8BBAE9CE-F07D-4560-AE09-EA4F8A1E4106}"/>
                </a:ext>
              </a:extLst>
            </p:cNvPr>
            <p:cNvSpPr txBox="1"/>
            <p:nvPr/>
          </p:nvSpPr>
          <p:spPr>
            <a:xfrm>
              <a:off x="2175283" y="3354237"/>
              <a:ext cx="1421271" cy="307777"/>
            </a:xfrm>
            <a:prstGeom prst="rect">
              <a:avLst/>
            </a:prstGeom>
            <a:noFill/>
          </p:spPr>
          <p:txBody>
            <a:bodyPr wrap="square" rtlCol="0">
              <a:spAutoFit/>
            </a:bodyPr>
            <a:lstStyle/>
            <a:p>
              <a:pPr algn="ctr"/>
              <a:r>
                <a:rPr lang="en-US" sz="1400" dirty="0"/>
                <a:t>Camera matrix</a:t>
              </a:r>
            </a:p>
          </p:txBody>
        </p:sp>
      </p:grpSp>
      <p:grpSp>
        <p:nvGrpSpPr>
          <p:cNvPr id="22" name="组合 21">
            <a:extLst>
              <a:ext uri="{FF2B5EF4-FFF2-40B4-BE49-F238E27FC236}">
                <a16:creationId xmlns:a16="http://schemas.microsoft.com/office/drawing/2014/main" id="{780E45BA-5973-429A-AFBB-FE16EC0AD595}"/>
              </a:ext>
            </a:extLst>
          </p:cNvPr>
          <p:cNvGrpSpPr/>
          <p:nvPr/>
        </p:nvGrpSpPr>
        <p:grpSpPr>
          <a:xfrm>
            <a:off x="1047573" y="4180213"/>
            <a:ext cx="3467156" cy="1159879"/>
            <a:chOff x="768532" y="4085726"/>
            <a:chExt cx="3467156" cy="1159879"/>
          </a:xfrm>
        </p:grpSpPr>
        <mc:AlternateContent xmlns:mc="http://schemas.openxmlformats.org/markup-compatibility/2006" xmlns:a14="http://schemas.microsoft.com/office/drawing/2010/main">
          <mc:Choice Requires="a14">
            <p:sp>
              <p:nvSpPr>
                <p:cNvPr id="16" name="TextBox 7">
                  <a:extLst>
                    <a:ext uri="{FF2B5EF4-FFF2-40B4-BE49-F238E27FC236}">
                      <a16:creationId xmlns:a16="http://schemas.microsoft.com/office/drawing/2014/main" id="{41677506-3A2F-4BE1-95EF-F26485A3E607}"/>
                    </a:ext>
                  </a:extLst>
                </p:cNvPr>
                <p:cNvSpPr txBox="1"/>
                <p:nvPr/>
              </p:nvSpPr>
              <p:spPr>
                <a:xfrm>
                  <a:off x="837663" y="4085726"/>
                  <a:ext cx="3398025" cy="369332"/>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𝑥</m:t>
                      </m:r>
                      <m:r>
                        <a:rPr lang="en-US" sz="240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 ⋅</m:t>
                      </m:r>
                      <m:r>
                        <a:rPr lang="en-US" sz="2400" b="0" i="1" smtClean="0">
                          <a:latin typeface="Cambria Math" panose="02040503050406030204" pitchFamily="18" charset="0"/>
                        </a:rPr>
                        <m:t>𝑋</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m:t>
                      </m:r>
                      <m:r>
                        <a:rPr lang="en-US" sz="2400" b="0" i="1" smtClean="0">
                          <a:latin typeface="Cambria Math" panose="02040503050406030204" pitchFamily="18" charset="0"/>
                        </a:rPr>
                        <m:t>𝑍</m:t>
                      </m:r>
                    </m:oMath>
                  </a14:m>
                  <a:r>
                    <a:rPr lang="en-US" sz="2400" b="0" i="1" dirty="0"/>
                    <a:t>, </a:t>
                  </a:r>
                  <a14:m>
                    <m:oMath xmlns:m="http://schemas.openxmlformats.org/officeDocument/2006/math">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𝑍</m:t>
                      </m:r>
                    </m:oMath>
                  </a14:m>
                  <a:endParaRPr lang="en-US" sz="2400" b="0" i="1" dirty="0"/>
                </a:p>
              </p:txBody>
            </p:sp>
          </mc:Choice>
          <mc:Fallback xmlns="">
            <p:sp>
              <p:nvSpPr>
                <p:cNvPr id="16" name="TextBox 7">
                  <a:extLst>
                    <a:ext uri="{FF2B5EF4-FFF2-40B4-BE49-F238E27FC236}">
                      <a16:creationId xmlns:a16="http://schemas.microsoft.com/office/drawing/2014/main" id="{41677506-3A2F-4BE1-95EF-F26485A3E607}"/>
                    </a:ext>
                  </a:extLst>
                </p:cNvPr>
                <p:cNvSpPr txBox="1">
                  <a:spLocks noRot="1" noChangeAspect="1" noMove="1" noResize="1" noEditPoints="1" noAdjustHandles="1" noChangeArrowheads="1" noChangeShapeType="1" noTextEdit="1"/>
                </p:cNvSpPr>
                <p:nvPr/>
              </p:nvSpPr>
              <p:spPr>
                <a:xfrm>
                  <a:off x="837663" y="4085726"/>
                  <a:ext cx="3398025" cy="369332"/>
                </a:xfrm>
                <a:prstGeom prst="rect">
                  <a:avLst/>
                </a:prstGeom>
                <a:blipFill>
                  <a:blip r:embed="rId7"/>
                  <a:stretch>
                    <a:fillRect l="-2151" t="-26667" r="-896"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DBC9E1-642E-48D4-82C7-B4DE71F1C9AF}"/>
                    </a:ext>
                  </a:extLst>
                </p:cNvPr>
                <p:cNvSpPr txBox="1"/>
                <p:nvPr/>
              </p:nvSpPr>
              <p:spPr>
                <a:xfrm>
                  <a:off x="768532" y="4556570"/>
                  <a:ext cx="2230984" cy="68903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𝑝</m:t>
                            </m:r>
                          </m:sub>
                        </m:sSub>
                        <m:r>
                          <a:rPr lang="en-US" sz="240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𝑋</m:t>
                            </m:r>
                          </m:num>
                          <m:den>
                            <m:r>
                              <a:rPr lang="en-US" sz="2400" b="0" i="1" smtClean="0">
                                <a:latin typeface="Cambria Math" panose="02040503050406030204" pitchFamily="18" charset="0"/>
                              </a:rPr>
                              <m:t>𝑍</m:t>
                            </m:r>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𝑥</m:t>
                            </m:r>
                          </m:sub>
                        </m:sSub>
                      </m:oMath>
                    </m:oMathPara>
                  </a14:m>
                  <a:endParaRPr lang="en-US" sz="2400" b="0" i="1" dirty="0"/>
                </a:p>
              </p:txBody>
            </p:sp>
          </mc:Choice>
          <mc:Fallback xmlns="">
            <p:sp>
              <p:nvSpPr>
                <p:cNvPr id="18" name="TextBox 17">
                  <a:extLst>
                    <a:ext uri="{FF2B5EF4-FFF2-40B4-BE49-F238E27FC236}">
                      <a16:creationId xmlns:a16="http://schemas.microsoft.com/office/drawing/2014/main" id="{60DBC9E1-642E-48D4-82C7-B4DE71F1C9AF}"/>
                    </a:ext>
                  </a:extLst>
                </p:cNvPr>
                <p:cNvSpPr txBox="1">
                  <a:spLocks noRot="1" noChangeAspect="1" noMove="1" noResize="1" noEditPoints="1" noAdjustHandles="1" noChangeArrowheads="1" noChangeShapeType="1" noTextEdit="1"/>
                </p:cNvSpPr>
                <p:nvPr/>
              </p:nvSpPr>
              <p:spPr>
                <a:xfrm>
                  <a:off x="768532" y="4556570"/>
                  <a:ext cx="2230984" cy="689035"/>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8FB17EB-0E74-408E-8C9B-A02AE656A738}"/>
                  </a:ext>
                </a:extLst>
              </p:cNvPr>
              <p:cNvSpPr txBox="1"/>
              <p:nvPr/>
            </p:nvSpPr>
            <p:spPr>
              <a:xfrm>
                <a:off x="1037564" y="5441604"/>
                <a:ext cx="3540031" cy="80425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r>
                        <a:rPr lang="en-US" sz="2400" b="0" i="1" smtClean="0">
                          <a:solidFill>
                            <a:srgbClr val="FF0000"/>
                          </a:solidFill>
                          <a:latin typeface="Cambria Math" panose="02040503050406030204" pitchFamily="18" charset="0"/>
                        </a:rPr>
                        <m:t>𝐷</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𝑍</m:t>
                      </m:r>
                      <m:r>
                        <a:rPr lang="en-US" sz="240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𝑓</m:t>
                          </m:r>
                        </m:e>
                        <m:sub>
                          <m:r>
                            <a:rPr lang="en-US" sz="2400" b="0" i="1" smtClean="0">
                              <a:solidFill>
                                <a:srgbClr val="FF0000"/>
                              </a:solidFill>
                              <a:latin typeface="Cambria Math" panose="02040503050406030204" pitchFamily="18" charset="0"/>
                            </a:rPr>
                            <m:t>𝑥</m:t>
                          </m:r>
                        </m:sub>
                      </m:sSub>
                      <m:r>
                        <a:rPr lang="en-US" sz="2400" b="0" i="1" smtClean="0">
                          <a:solidFill>
                            <a:srgbClr val="FF0000"/>
                          </a:solidFill>
                          <a:latin typeface="Cambria Math" panose="02040503050406030204" pitchFamily="18" charset="0"/>
                        </a:rPr>
                        <m:t> ⋅</m:t>
                      </m:r>
                      <m:f>
                        <m:fPr>
                          <m:ctrlPr>
                            <a:rPr lang="en-US" sz="2400" b="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𝑛</m:t>
                          </m:r>
                          <m:r>
                            <a:rPr lang="en-US" sz="2400" b="0" i="1" smtClean="0">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𝐿</m:t>
                          </m:r>
                        </m:num>
                        <m:den>
                          <m:sSub>
                            <m:sSubPr>
                              <m:ctrlPr>
                                <a:rPr lang="en-US" sz="2400" i="1">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𝑥</m:t>
                              </m:r>
                            </m:e>
                            <m:sub>
                              <m:r>
                                <a:rPr lang="en-US" sz="2400" i="1">
                                  <a:solidFill>
                                    <a:srgbClr val="FF0000"/>
                                  </a:solidFill>
                                  <a:latin typeface="Cambria Math" panose="02040503050406030204" pitchFamily="18" charset="0"/>
                                </a:rPr>
                                <m:t>𝑝</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𝑐</m:t>
                              </m:r>
                            </m:e>
                            <m:sub>
                              <m:r>
                                <a:rPr lang="en-US" sz="2400" i="1">
                                  <a:solidFill>
                                    <a:srgbClr val="FF0000"/>
                                  </a:solidFill>
                                  <a:latin typeface="Cambria Math" panose="02040503050406030204" pitchFamily="18" charset="0"/>
                                </a:rPr>
                                <m:t>𝑥</m:t>
                              </m:r>
                            </m:sub>
                          </m:sSub>
                          <m:r>
                            <a:rPr lang="en-US" sz="2400" b="0" i="1" smtClean="0">
                              <a:solidFill>
                                <a:srgbClr val="FF0000"/>
                              </a:solidFill>
                              <a:latin typeface="Cambria Math" panose="02040503050406030204" pitchFamily="18" charset="0"/>
                            </a:rPr>
                            <m:t>|</m:t>
                          </m:r>
                        </m:den>
                      </m:f>
                    </m:oMath>
                  </m:oMathPara>
                </a14:m>
                <a:endParaRPr lang="en-US" sz="2400" b="0" i="1" dirty="0"/>
              </a:p>
            </p:txBody>
          </p:sp>
        </mc:Choice>
        <mc:Fallback xmlns="">
          <p:sp>
            <p:nvSpPr>
              <p:cNvPr id="19" name="TextBox 18">
                <a:extLst>
                  <a:ext uri="{FF2B5EF4-FFF2-40B4-BE49-F238E27FC236}">
                    <a16:creationId xmlns:a16="http://schemas.microsoft.com/office/drawing/2014/main" id="{88FB17EB-0E74-408E-8C9B-A02AE656A738}"/>
                  </a:ext>
                </a:extLst>
              </p:cNvPr>
              <p:cNvSpPr txBox="1">
                <a:spLocks noRot="1" noChangeAspect="1" noMove="1" noResize="1" noEditPoints="1" noAdjustHandles="1" noChangeArrowheads="1" noChangeShapeType="1" noTextEdit="1"/>
              </p:cNvSpPr>
              <p:nvPr/>
            </p:nvSpPr>
            <p:spPr>
              <a:xfrm>
                <a:off x="1037564" y="5441604"/>
                <a:ext cx="3540031" cy="8042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12">
                <a:extLst>
                  <a:ext uri="{FF2B5EF4-FFF2-40B4-BE49-F238E27FC236}">
                    <a16:creationId xmlns:a16="http://schemas.microsoft.com/office/drawing/2014/main" id="{185C25F4-1DF0-407B-9B65-CB043CD28517}"/>
                  </a:ext>
                </a:extLst>
              </p:cNvPr>
              <p:cNvSpPr txBox="1"/>
              <p:nvPr/>
            </p:nvSpPr>
            <p:spPr>
              <a:xfrm>
                <a:off x="7036985" y="3353555"/>
                <a:ext cx="685252" cy="27699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𝑋</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𝐿</m:t>
                      </m:r>
                    </m:oMath>
                  </m:oMathPara>
                </a14:m>
                <a:endParaRPr lang="en-US" b="0" i="1" dirty="0">
                  <a:solidFill>
                    <a:srgbClr val="FF0000"/>
                  </a:solidFill>
                </a:endParaRPr>
              </a:p>
            </p:txBody>
          </p:sp>
        </mc:Choice>
        <mc:Fallback xmlns="">
          <p:sp>
            <p:nvSpPr>
              <p:cNvPr id="21" name="TextBox 12">
                <a:extLst>
                  <a:ext uri="{FF2B5EF4-FFF2-40B4-BE49-F238E27FC236}">
                    <a16:creationId xmlns:a16="http://schemas.microsoft.com/office/drawing/2014/main" id="{185C25F4-1DF0-407B-9B65-CB043CD28517}"/>
                  </a:ext>
                </a:extLst>
              </p:cNvPr>
              <p:cNvSpPr txBox="1">
                <a:spLocks noRot="1" noChangeAspect="1" noMove="1" noResize="1" noEditPoints="1" noAdjustHandles="1" noChangeArrowheads="1" noChangeShapeType="1" noTextEdit="1"/>
              </p:cNvSpPr>
              <p:nvPr/>
            </p:nvSpPr>
            <p:spPr>
              <a:xfrm>
                <a:off x="7036985" y="3353555"/>
                <a:ext cx="685252" cy="276999"/>
              </a:xfrm>
              <a:prstGeom prst="rect">
                <a:avLst/>
              </a:prstGeom>
              <a:blipFill>
                <a:blip r:embed="rId10"/>
                <a:stretch>
                  <a:fillRect l="-4425" r="-2655" b="-6522"/>
                </a:stretch>
              </a:blipFill>
            </p:spPr>
            <p:txBody>
              <a:bodyPr/>
              <a:lstStyle/>
              <a:p>
                <a:r>
                  <a:rPr lang="en-US">
                    <a:noFill/>
                  </a:rPr>
                  <a:t> </a:t>
                </a:r>
              </a:p>
            </p:txBody>
          </p:sp>
        </mc:Fallback>
      </mc:AlternateContent>
      <p:cxnSp>
        <p:nvCxnSpPr>
          <p:cNvPr id="23" name="Straight Connector 15">
            <a:extLst>
              <a:ext uri="{FF2B5EF4-FFF2-40B4-BE49-F238E27FC236}">
                <a16:creationId xmlns:a16="http://schemas.microsoft.com/office/drawing/2014/main" id="{0E7E9A55-F795-43BA-AE08-7C0AF03F5B93}"/>
              </a:ext>
            </a:extLst>
          </p:cNvPr>
          <p:cNvCxnSpPr>
            <a:cxnSpLocks/>
          </p:cNvCxnSpPr>
          <p:nvPr/>
        </p:nvCxnSpPr>
        <p:spPr>
          <a:xfrm flipH="1">
            <a:off x="7421975" y="2595387"/>
            <a:ext cx="26351" cy="3805414"/>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15">
            <a:extLst>
              <a:ext uri="{FF2B5EF4-FFF2-40B4-BE49-F238E27FC236}">
                <a16:creationId xmlns:a16="http://schemas.microsoft.com/office/drawing/2014/main" id="{A7527B55-D33B-44DC-AACC-6056CD48F957}"/>
              </a:ext>
            </a:extLst>
          </p:cNvPr>
          <p:cNvCxnSpPr>
            <a:cxnSpLocks/>
          </p:cNvCxnSpPr>
          <p:nvPr/>
        </p:nvCxnSpPr>
        <p:spPr>
          <a:xfrm>
            <a:off x="7992880" y="2569051"/>
            <a:ext cx="0" cy="383175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26" name="组合 125">
            <a:extLst>
              <a:ext uri="{FF2B5EF4-FFF2-40B4-BE49-F238E27FC236}">
                <a16:creationId xmlns:a16="http://schemas.microsoft.com/office/drawing/2014/main" id="{1942DB79-5AC3-43E4-B73B-47DC7D50E36E}"/>
              </a:ext>
            </a:extLst>
          </p:cNvPr>
          <p:cNvGrpSpPr/>
          <p:nvPr/>
        </p:nvGrpSpPr>
        <p:grpSpPr>
          <a:xfrm>
            <a:off x="7399917" y="2705109"/>
            <a:ext cx="690268" cy="397791"/>
            <a:chOff x="7399917" y="2705109"/>
            <a:chExt cx="690268" cy="397791"/>
          </a:xfrm>
        </p:grpSpPr>
        <p:cxnSp>
          <p:nvCxnSpPr>
            <p:cNvPr id="33" name="直接箭头连接符 32">
              <a:extLst>
                <a:ext uri="{FF2B5EF4-FFF2-40B4-BE49-F238E27FC236}">
                  <a16:creationId xmlns:a16="http://schemas.microsoft.com/office/drawing/2014/main" id="{7EECE6B9-841B-4526-B1BE-F8B4E76AA2B1}"/>
                </a:ext>
              </a:extLst>
            </p:cNvPr>
            <p:cNvCxnSpPr>
              <a:cxnSpLocks/>
            </p:cNvCxnSpPr>
            <p:nvPr/>
          </p:nvCxnSpPr>
          <p:spPr>
            <a:xfrm>
              <a:off x="7429761" y="3102900"/>
              <a:ext cx="59208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598C165C-488F-427D-8751-8F6640CE86E0}"/>
                    </a:ext>
                  </a:extLst>
                </p:cNvPr>
                <p:cNvSpPr txBox="1"/>
                <p:nvPr/>
              </p:nvSpPr>
              <p:spPr>
                <a:xfrm>
                  <a:off x="7399917" y="2705109"/>
                  <a:ext cx="69026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𝐿</m:t>
                        </m:r>
                      </m:oMath>
                    </m:oMathPara>
                  </a14:m>
                  <a:endParaRPr lang="en-US" dirty="0">
                    <a:solidFill>
                      <a:schemeClr val="tx1"/>
                    </a:solidFill>
                  </a:endParaRPr>
                </a:p>
              </p:txBody>
            </p:sp>
          </mc:Choice>
          <mc:Fallback xmlns="">
            <p:sp>
              <p:nvSpPr>
                <p:cNvPr id="34" name="文本框 33">
                  <a:extLst>
                    <a:ext uri="{FF2B5EF4-FFF2-40B4-BE49-F238E27FC236}">
                      <a16:creationId xmlns:a16="http://schemas.microsoft.com/office/drawing/2014/main" id="{598C165C-488F-427D-8751-8F6640CE86E0}"/>
                    </a:ext>
                  </a:extLst>
                </p:cNvPr>
                <p:cNvSpPr txBox="1">
                  <a:spLocks noRot="1" noChangeAspect="1" noMove="1" noResize="1" noEditPoints="1" noAdjustHandles="1" noChangeArrowheads="1" noChangeShapeType="1" noTextEdit="1"/>
                </p:cNvSpPr>
                <p:nvPr/>
              </p:nvSpPr>
              <p:spPr>
                <a:xfrm>
                  <a:off x="7399917" y="2705109"/>
                  <a:ext cx="690268" cy="369332"/>
                </a:xfrm>
                <a:prstGeom prst="rect">
                  <a:avLst/>
                </a:prstGeom>
                <a:blipFill>
                  <a:blip r:embed="rId11"/>
                  <a:stretch>
                    <a:fillRect/>
                  </a:stretch>
                </a:blipFill>
              </p:spPr>
              <p:txBody>
                <a:bodyPr/>
                <a:lstStyle/>
                <a:p>
                  <a:r>
                    <a:rPr lang="en-US">
                      <a:noFill/>
                    </a:rPr>
                    <a:t> </a:t>
                  </a:r>
                </a:p>
              </p:txBody>
            </p:sp>
          </mc:Fallback>
        </mc:AlternateContent>
      </p:grpSp>
      <p:sp>
        <p:nvSpPr>
          <p:cNvPr id="30" name="文本框 29">
            <a:extLst>
              <a:ext uri="{FF2B5EF4-FFF2-40B4-BE49-F238E27FC236}">
                <a16:creationId xmlns:a16="http://schemas.microsoft.com/office/drawing/2014/main" id="{7634CD68-9E54-429C-A444-66B02861DC9B}"/>
              </a:ext>
            </a:extLst>
          </p:cNvPr>
          <p:cNvSpPr txBox="1"/>
          <p:nvPr/>
        </p:nvSpPr>
        <p:spPr>
          <a:xfrm>
            <a:off x="-1554480" y="1711234"/>
            <a:ext cx="2062521" cy="369332"/>
          </a:xfrm>
          <a:prstGeom prst="rect">
            <a:avLst/>
          </a:prstGeom>
          <a:noFill/>
        </p:spPr>
        <p:txBody>
          <a:bodyPr wrap="square" rtlCol="0">
            <a:spAutoFit/>
          </a:bodyPr>
          <a:lstStyle/>
          <a:p>
            <a:r>
              <a:rPr lang="en-US" dirty="0"/>
              <a:t>What we have: </a:t>
            </a:r>
          </a:p>
        </p:txBody>
      </p:sp>
      <p:sp>
        <p:nvSpPr>
          <p:cNvPr id="31" name="文本框 30">
            <a:extLst>
              <a:ext uri="{FF2B5EF4-FFF2-40B4-BE49-F238E27FC236}">
                <a16:creationId xmlns:a16="http://schemas.microsoft.com/office/drawing/2014/main" id="{402D1CB7-67F8-44C8-ACD4-DFEEA08ED43A}"/>
              </a:ext>
            </a:extLst>
          </p:cNvPr>
          <p:cNvSpPr txBox="1"/>
          <p:nvPr/>
        </p:nvSpPr>
        <p:spPr>
          <a:xfrm>
            <a:off x="-2952206" y="1190891"/>
            <a:ext cx="1436915" cy="6186309"/>
          </a:xfrm>
          <a:prstGeom prst="rect">
            <a:avLst/>
          </a:prstGeom>
          <a:noFill/>
        </p:spPr>
        <p:txBody>
          <a:bodyPr wrap="square" rtlCol="0">
            <a:spAutoFit/>
          </a:bodyPr>
          <a:lstStyle/>
          <a:p>
            <a:r>
              <a:rPr lang="en-US" dirty="0" err="1"/>
              <a:t>Usally</a:t>
            </a:r>
            <a:r>
              <a:rPr lang="en-US" dirty="0"/>
              <a:t> we need depth camera or structure from motion to…..</a:t>
            </a:r>
          </a:p>
          <a:p>
            <a:endParaRPr lang="en-US" dirty="0"/>
          </a:p>
          <a:p>
            <a:r>
              <a:rPr lang="en-US" dirty="0"/>
              <a:t>Here we can estimate the depth with the </a:t>
            </a:r>
            <a:r>
              <a:rPr lang="en-US" dirty="0" err="1"/>
              <a:t>detectged</a:t>
            </a:r>
            <a:r>
              <a:rPr lang="en-US" dirty="0"/>
              <a:t> vehicle’s lane position (On the straight </a:t>
            </a:r>
            <a:r>
              <a:rPr lang="en-US" dirty="0" err="1"/>
              <a:t>road,,,assuming</a:t>
            </a:r>
            <a:r>
              <a:rPr lang="en-US" dirty="0"/>
              <a:t>  the lane width and the known lane level position, we can )</a:t>
            </a:r>
          </a:p>
        </p:txBody>
      </p:sp>
      <p:pic>
        <p:nvPicPr>
          <p:cNvPr id="56" name="图片 55">
            <a:extLst>
              <a:ext uri="{FF2B5EF4-FFF2-40B4-BE49-F238E27FC236}">
                <a16:creationId xmlns:a16="http://schemas.microsoft.com/office/drawing/2014/main" id="{3B4374D0-07EE-4D5E-BCF0-5B4552311663}"/>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rot="5400000">
            <a:off x="7475154" y="5541403"/>
            <a:ext cx="432949" cy="234386"/>
          </a:xfrm>
          <a:prstGeom prst="rect">
            <a:avLst/>
          </a:prstGeom>
        </p:spPr>
      </p:pic>
      <p:pic>
        <p:nvPicPr>
          <p:cNvPr id="57" name="Picture 37" descr="Black &lt;strong&gt;car topview&lt;/strong&gt; by ckhoo - &lt;strong&gt;Top&lt;/strong&gt; &lt;strong&gt;view&lt;/strong&gt; of a black &lt;strong&gt;car&lt;/strong&gt;">
            <a:extLst>
              <a:ext uri="{FF2B5EF4-FFF2-40B4-BE49-F238E27FC236}">
                <a16:creationId xmlns:a16="http://schemas.microsoft.com/office/drawing/2014/main" id="{10ED31BE-72DC-473E-A298-1AE330CE3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7809" y="3734689"/>
            <a:ext cx="217520" cy="438773"/>
          </a:xfrm>
          <a:prstGeom prst="rect">
            <a:avLst/>
          </a:prstGeom>
          <a:effectLst/>
        </p:spPr>
      </p:pic>
      <p:cxnSp>
        <p:nvCxnSpPr>
          <p:cNvPr id="58" name="Straight Connector 15">
            <a:extLst>
              <a:ext uri="{FF2B5EF4-FFF2-40B4-BE49-F238E27FC236}">
                <a16:creationId xmlns:a16="http://schemas.microsoft.com/office/drawing/2014/main" id="{4FF0D3F6-476E-4836-B94E-9966557F6252}"/>
              </a:ext>
            </a:extLst>
          </p:cNvPr>
          <p:cNvCxnSpPr>
            <a:cxnSpLocks/>
          </p:cNvCxnSpPr>
          <p:nvPr/>
        </p:nvCxnSpPr>
        <p:spPr>
          <a:xfrm>
            <a:off x="8521796" y="2546640"/>
            <a:ext cx="0" cy="385416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9" name="Picture 37" descr="Black &lt;strong&gt;car topview&lt;/strong&gt; by ckhoo - &lt;strong&gt;Top&lt;/strong&gt; &lt;strong&gt;view&lt;/strong&gt; of a black &lt;strong&gt;car&lt;/strong&gt;">
            <a:extLst>
              <a:ext uri="{FF2B5EF4-FFF2-40B4-BE49-F238E27FC236}">
                <a16:creationId xmlns:a16="http://schemas.microsoft.com/office/drawing/2014/main" id="{9F32F9DB-7538-4E69-9916-2F92D281963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22292" y="4478757"/>
            <a:ext cx="217520" cy="438773"/>
          </a:xfrm>
          <a:prstGeom prst="rect">
            <a:avLst/>
          </a:prstGeom>
          <a:effectLst/>
        </p:spPr>
      </p:pic>
      <p:pic>
        <p:nvPicPr>
          <p:cNvPr id="60" name="Picture 37" descr="Black &lt;strong&gt;car topview&lt;/strong&gt; by ckhoo - &lt;strong&gt;Top&lt;/strong&gt; &lt;strong&gt;view&lt;/strong&gt; of a black &lt;strong&gt;car&lt;/strong&gt;">
            <a:extLst>
              <a:ext uri="{FF2B5EF4-FFF2-40B4-BE49-F238E27FC236}">
                <a16:creationId xmlns:a16="http://schemas.microsoft.com/office/drawing/2014/main" id="{BDA74D61-33A4-4F6A-ABD7-80AA7AEA90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03167" y="4438416"/>
            <a:ext cx="217520" cy="438773"/>
          </a:xfrm>
          <a:prstGeom prst="rect">
            <a:avLst/>
          </a:prstGeom>
          <a:effectLst/>
        </p:spPr>
      </p:pic>
      <p:pic>
        <p:nvPicPr>
          <p:cNvPr id="61" name="Picture 37" descr="Black &lt;strong&gt;car topview&lt;/strong&gt; by ckhoo - &lt;strong&gt;Top&lt;/strong&gt; &lt;strong&gt;view&lt;/strong&gt; of a black &lt;strong&gt;car&lt;/strong&gt;">
            <a:extLst>
              <a:ext uri="{FF2B5EF4-FFF2-40B4-BE49-F238E27FC236}">
                <a16:creationId xmlns:a16="http://schemas.microsoft.com/office/drawing/2014/main" id="{E9AA1CFD-7707-4BAB-AE81-76AF78B0F8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03167" y="2690306"/>
            <a:ext cx="217520" cy="438773"/>
          </a:xfrm>
          <a:prstGeom prst="rect">
            <a:avLst/>
          </a:prstGeom>
          <a:effectLst/>
        </p:spPr>
      </p:pic>
      <p:grpSp>
        <p:nvGrpSpPr>
          <p:cNvPr id="125" name="组合 124">
            <a:extLst>
              <a:ext uri="{FF2B5EF4-FFF2-40B4-BE49-F238E27FC236}">
                <a16:creationId xmlns:a16="http://schemas.microsoft.com/office/drawing/2014/main" id="{A0039897-59A2-4B68-8C88-1B5B3EFF9A6E}"/>
              </a:ext>
            </a:extLst>
          </p:cNvPr>
          <p:cNvGrpSpPr/>
          <p:nvPr/>
        </p:nvGrpSpPr>
        <p:grpSpPr>
          <a:xfrm>
            <a:off x="9890992" y="2524229"/>
            <a:ext cx="1898395" cy="3854161"/>
            <a:chOff x="9890992" y="2524229"/>
            <a:chExt cx="1898395" cy="3854161"/>
          </a:xfrm>
        </p:grpSpPr>
        <p:cxnSp>
          <p:nvCxnSpPr>
            <p:cNvPr id="88" name="Straight Connector 15">
              <a:extLst>
                <a:ext uri="{FF2B5EF4-FFF2-40B4-BE49-F238E27FC236}">
                  <a16:creationId xmlns:a16="http://schemas.microsoft.com/office/drawing/2014/main" id="{F45FCC1A-52D6-4B82-93AE-EF7E1BFDF9B6}"/>
                </a:ext>
              </a:extLst>
            </p:cNvPr>
            <p:cNvCxnSpPr>
              <a:cxnSpLocks/>
            </p:cNvCxnSpPr>
            <p:nvPr/>
          </p:nvCxnSpPr>
          <p:spPr>
            <a:xfrm flipH="1">
              <a:off x="10290675" y="2572976"/>
              <a:ext cx="26351" cy="3805414"/>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Straight Connector 15">
              <a:extLst>
                <a:ext uri="{FF2B5EF4-FFF2-40B4-BE49-F238E27FC236}">
                  <a16:creationId xmlns:a16="http://schemas.microsoft.com/office/drawing/2014/main" id="{D880242E-26C7-4535-B933-0CC85FC9E224}"/>
                </a:ext>
              </a:extLst>
            </p:cNvPr>
            <p:cNvCxnSpPr>
              <a:cxnSpLocks/>
            </p:cNvCxnSpPr>
            <p:nvPr/>
          </p:nvCxnSpPr>
          <p:spPr>
            <a:xfrm>
              <a:off x="10861580" y="2546640"/>
              <a:ext cx="0" cy="383175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0" name="Straight Connector 15">
              <a:extLst>
                <a:ext uri="{FF2B5EF4-FFF2-40B4-BE49-F238E27FC236}">
                  <a16:creationId xmlns:a16="http://schemas.microsoft.com/office/drawing/2014/main" id="{84519483-B921-4E08-8208-115A4E7ED31D}"/>
                </a:ext>
              </a:extLst>
            </p:cNvPr>
            <p:cNvCxnSpPr>
              <a:cxnSpLocks/>
            </p:cNvCxnSpPr>
            <p:nvPr/>
          </p:nvCxnSpPr>
          <p:spPr>
            <a:xfrm>
              <a:off x="11390496" y="2524229"/>
              <a:ext cx="0" cy="385416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1" name="Picture 37" descr="Black &lt;strong&gt;car topview&lt;/strong&gt; by ckhoo - &lt;strong&gt;Top&lt;/strong&gt; &lt;strong&gt;view&lt;/strong&gt; of a black &lt;strong&gt;car&lt;/strong&gt;">
              <a:extLst>
                <a:ext uri="{FF2B5EF4-FFF2-40B4-BE49-F238E27FC236}">
                  <a16:creationId xmlns:a16="http://schemas.microsoft.com/office/drawing/2014/main" id="{3263457A-6BAF-4C83-9B0B-F1E95B79D7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90992" y="4416005"/>
              <a:ext cx="217520" cy="438773"/>
            </a:xfrm>
            <a:prstGeom prst="rect">
              <a:avLst/>
            </a:prstGeom>
            <a:effectLst/>
          </p:spPr>
        </p:pic>
        <p:pic>
          <p:nvPicPr>
            <p:cNvPr id="102" name="Picture 37" descr="Black &lt;strong&gt;car topview&lt;/strong&gt; by ckhoo - &lt;strong&gt;Top&lt;/strong&gt; &lt;strong&gt;view&lt;/strong&gt; of a black &lt;strong&gt;car&lt;/strong&gt;">
              <a:extLst>
                <a:ext uri="{FF2B5EF4-FFF2-40B4-BE49-F238E27FC236}">
                  <a16:creationId xmlns:a16="http://schemas.microsoft.com/office/drawing/2014/main" id="{FBA27645-85B9-4688-93F4-3DAB47A752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71867" y="4900097"/>
              <a:ext cx="217520" cy="438773"/>
            </a:xfrm>
            <a:prstGeom prst="rect">
              <a:avLst/>
            </a:prstGeom>
            <a:effectLst/>
          </p:spPr>
        </p:pic>
        <p:pic>
          <p:nvPicPr>
            <p:cNvPr id="103" name="Picture 37" descr="Black &lt;strong&gt;car topview&lt;/strong&gt; by ckhoo - &lt;strong&gt;Top&lt;/strong&gt; &lt;strong&gt;view&lt;/strong&gt; of a black &lt;strong&gt;car&lt;/strong&gt;">
              <a:extLst>
                <a:ext uri="{FF2B5EF4-FFF2-40B4-BE49-F238E27FC236}">
                  <a16:creationId xmlns:a16="http://schemas.microsoft.com/office/drawing/2014/main" id="{FF18243B-8C5C-4839-8970-0FF4F0E6F8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71867" y="2667895"/>
              <a:ext cx="217520" cy="438773"/>
            </a:xfrm>
            <a:prstGeom prst="rect">
              <a:avLst/>
            </a:prstGeom>
            <a:effectLst/>
          </p:spPr>
        </p:pic>
        <p:pic>
          <p:nvPicPr>
            <p:cNvPr id="105" name="Picture 23" descr="Kostenlose Vektorgrafik: Auto, Transport, Fahrzeug - Kostenloses Bild ...">
              <a:extLst>
                <a:ext uri="{FF2B5EF4-FFF2-40B4-BE49-F238E27FC236}">
                  <a16:creationId xmlns:a16="http://schemas.microsoft.com/office/drawing/2014/main" id="{C3D90CDF-BB2F-41E5-96BD-E43232AC3C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flipV="1">
              <a:off x="10914709" y="5590922"/>
              <a:ext cx="429852" cy="232709"/>
            </a:xfrm>
            <a:prstGeom prst="rect">
              <a:avLst/>
            </a:prstGeom>
          </p:spPr>
        </p:pic>
        <p:pic>
          <p:nvPicPr>
            <p:cNvPr id="106" name="Picture 37" descr="Black &lt;strong&gt;car topview&lt;/strong&gt; by ckhoo - &lt;strong&gt;Top&lt;/strong&gt; &lt;strong&gt;view&lt;/strong&gt; of a black &lt;strong&gt;car&lt;/strong&gt;">
              <a:extLst>
                <a:ext uri="{FF2B5EF4-FFF2-40B4-BE49-F238E27FC236}">
                  <a16:creationId xmlns:a16="http://schemas.microsoft.com/office/drawing/2014/main" id="{2C518E6F-8DB9-4CE8-BBC6-FE3D3A45BF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99958" y="3913983"/>
              <a:ext cx="217520" cy="438773"/>
            </a:xfrm>
            <a:prstGeom prst="rect">
              <a:avLst/>
            </a:prstGeom>
            <a:effectLst/>
          </p:spPr>
        </p:pic>
        <p:pic>
          <p:nvPicPr>
            <p:cNvPr id="107" name="Picture 37" descr="Black &lt;strong&gt;car topview&lt;/strong&gt; by ckhoo - &lt;strong&gt;Top&lt;/strong&gt; &lt;strong&gt;view&lt;/strong&gt; of a black &lt;strong&gt;car&lt;/strong&gt;">
              <a:extLst>
                <a:ext uri="{FF2B5EF4-FFF2-40B4-BE49-F238E27FC236}">
                  <a16:creationId xmlns:a16="http://schemas.microsoft.com/office/drawing/2014/main" id="{FEDCD115-A464-48B4-B8AB-E9525B731A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04433" y="3192328"/>
              <a:ext cx="217520" cy="438773"/>
            </a:xfrm>
            <a:prstGeom prst="rect">
              <a:avLst/>
            </a:prstGeom>
            <a:effectLst/>
          </p:spPr>
        </p:pic>
      </p:grpSp>
      <p:cxnSp>
        <p:nvCxnSpPr>
          <p:cNvPr id="111" name="直接箭头连接符 110">
            <a:extLst>
              <a:ext uri="{FF2B5EF4-FFF2-40B4-BE49-F238E27FC236}">
                <a16:creationId xmlns:a16="http://schemas.microsoft.com/office/drawing/2014/main" id="{B6766A0C-CA0B-4D89-A5B1-BCF851239433}"/>
              </a:ext>
            </a:extLst>
          </p:cNvPr>
          <p:cNvCxnSpPr>
            <a:cxnSpLocks/>
          </p:cNvCxnSpPr>
          <p:nvPr/>
        </p:nvCxnSpPr>
        <p:spPr>
          <a:xfrm flipV="1">
            <a:off x="6669742" y="2561174"/>
            <a:ext cx="0" cy="37544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文本框 120">
            <a:extLst>
              <a:ext uri="{FF2B5EF4-FFF2-40B4-BE49-F238E27FC236}">
                <a16:creationId xmlns:a16="http://schemas.microsoft.com/office/drawing/2014/main" id="{0150529A-FABC-4D15-B309-1E4724C370A5}"/>
              </a:ext>
            </a:extLst>
          </p:cNvPr>
          <p:cNvSpPr txBox="1"/>
          <p:nvPr/>
        </p:nvSpPr>
        <p:spPr>
          <a:xfrm>
            <a:off x="7490822" y="2095661"/>
            <a:ext cx="1074950" cy="369332"/>
          </a:xfrm>
          <a:prstGeom prst="rect">
            <a:avLst/>
          </a:prstGeom>
          <a:noFill/>
        </p:spPr>
        <p:txBody>
          <a:bodyPr wrap="square" rtlCol="0">
            <a:spAutoFit/>
          </a:bodyPr>
          <a:lstStyle/>
          <a:p>
            <a:r>
              <a:rPr lang="en-US" altLang="zh-CN" dirty="0"/>
              <a:t>Left view</a:t>
            </a:r>
            <a:endParaRPr lang="en-US" dirty="0"/>
          </a:p>
        </p:txBody>
      </p:sp>
      <p:sp>
        <p:nvSpPr>
          <p:cNvPr id="122" name="文本框 121">
            <a:extLst>
              <a:ext uri="{FF2B5EF4-FFF2-40B4-BE49-F238E27FC236}">
                <a16:creationId xmlns:a16="http://schemas.microsoft.com/office/drawing/2014/main" id="{E6CEF711-4C4A-49D1-93EE-51640C28B6C3}"/>
              </a:ext>
            </a:extLst>
          </p:cNvPr>
          <p:cNvSpPr txBox="1"/>
          <p:nvPr/>
        </p:nvSpPr>
        <p:spPr>
          <a:xfrm>
            <a:off x="10217552" y="2057421"/>
            <a:ext cx="1168123" cy="369332"/>
          </a:xfrm>
          <a:prstGeom prst="rect">
            <a:avLst/>
          </a:prstGeom>
          <a:noFill/>
        </p:spPr>
        <p:txBody>
          <a:bodyPr wrap="square" rtlCol="0">
            <a:spAutoFit/>
          </a:bodyPr>
          <a:lstStyle/>
          <a:p>
            <a:r>
              <a:rPr lang="en-US" altLang="zh-CN" dirty="0"/>
              <a:t>Right view</a:t>
            </a:r>
            <a:endParaRPr lang="en-US" dirty="0"/>
          </a:p>
        </p:txBody>
      </p:sp>
      <p:sp>
        <p:nvSpPr>
          <p:cNvPr id="124" name="文本框 123">
            <a:extLst>
              <a:ext uri="{FF2B5EF4-FFF2-40B4-BE49-F238E27FC236}">
                <a16:creationId xmlns:a16="http://schemas.microsoft.com/office/drawing/2014/main" id="{CF4AE08D-89FB-434D-92DC-E376D9064842}"/>
              </a:ext>
            </a:extLst>
          </p:cNvPr>
          <p:cNvSpPr txBox="1"/>
          <p:nvPr/>
        </p:nvSpPr>
        <p:spPr>
          <a:xfrm rot="10800000">
            <a:off x="6209099" y="3404392"/>
            <a:ext cx="461665" cy="1967497"/>
          </a:xfrm>
          <a:prstGeom prst="rect">
            <a:avLst/>
          </a:prstGeom>
          <a:noFill/>
        </p:spPr>
        <p:txBody>
          <a:bodyPr vert="eaVert" wrap="square" rtlCol="0">
            <a:spAutoFit/>
          </a:bodyPr>
          <a:lstStyle/>
          <a:p>
            <a:r>
              <a:rPr lang="en-US" dirty="0"/>
              <a:t>Estimated distance</a:t>
            </a:r>
          </a:p>
        </p:txBody>
      </p:sp>
      <p:grpSp>
        <p:nvGrpSpPr>
          <p:cNvPr id="133" name="组合 132">
            <a:extLst>
              <a:ext uri="{FF2B5EF4-FFF2-40B4-BE49-F238E27FC236}">
                <a16:creationId xmlns:a16="http://schemas.microsoft.com/office/drawing/2014/main" id="{BC1CDAFB-E9FC-4F92-82B5-D18D8C40B61A}"/>
              </a:ext>
            </a:extLst>
          </p:cNvPr>
          <p:cNvGrpSpPr/>
          <p:nvPr/>
        </p:nvGrpSpPr>
        <p:grpSpPr>
          <a:xfrm>
            <a:off x="7060066" y="3609185"/>
            <a:ext cx="1077323" cy="2936060"/>
            <a:chOff x="7060066" y="3609185"/>
            <a:chExt cx="1077323" cy="2936060"/>
          </a:xfrm>
        </p:grpSpPr>
        <p:cxnSp>
          <p:nvCxnSpPr>
            <p:cNvPr id="17" name="直接连接符 16">
              <a:extLst>
                <a:ext uri="{FF2B5EF4-FFF2-40B4-BE49-F238E27FC236}">
                  <a16:creationId xmlns:a16="http://schemas.microsoft.com/office/drawing/2014/main" id="{F449E7DC-435E-4E11-865E-3DAB021E0B34}"/>
                </a:ext>
              </a:extLst>
            </p:cNvPr>
            <p:cNvCxnSpPr>
              <a:cxnSpLocks/>
            </p:cNvCxnSpPr>
            <p:nvPr/>
          </p:nvCxnSpPr>
          <p:spPr>
            <a:xfrm>
              <a:off x="7088759" y="3940575"/>
              <a:ext cx="823439" cy="2299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E584B25-4B5B-48D5-AA82-E15B25D42868}"/>
                </a:ext>
              </a:extLst>
            </p:cNvPr>
            <p:cNvCxnSpPr>
              <a:cxnSpLocks/>
            </p:cNvCxnSpPr>
            <p:nvPr/>
          </p:nvCxnSpPr>
          <p:spPr>
            <a:xfrm flipH="1">
              <a:off x="7675401" y="3940575"/>
              <a:ext cx="18056" cy="2299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30BC10C9-F3A4-4955-BAC4-66830998643A}"/>
                </a:ext>
              </a:extLst>
            </p:cNvPr>
            <p:cNvCxnSpPr>
              <a:cxnSpLocks/>
            </p:cNvCxnSpPr>
            <p:nvPr/>
          </p:nvCxnSpPr>
          <p:spPr>
            <a:xfrm flipV="1">
              <a:off x="7060066" y="3940575"/>
              <a:ext cx="633391" cy="56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FDD1568A-A1DC-43B5-8B90-96CAECC74978}"/>
                    </a:ext>
                  </a:extLst>
                </p:cNvPr>
                <p:cNvSpPr txBox="1"/>
                <p:nvPr/>
              </p:nvSpPr>
              <p:spPr>
                <a:xfrm>
                  <a:off x="7227070" y="3609185"/>
                  <a:ext cx="2727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𝑋</m:t>
                        </m:r>
                      </m:oMath>
                    </m:oMathPara>
                  </a14:m>
                  <a:endParaRPr lang="en-US" dirty="0">
                    <a:solidFill>
                      <a:schemeClr val="tx1"/>
                    </a:solidFill>
                  </a:endParaRPr>
                </a:p>
              </p:txBody>
            </p:sp>
          </mc:Choice>
          <mc:Fallback xmlns="">
            <p:sp>
              <p:nvSpPr>
                <p:cNvPr id="49" name="文本框 48">
                  <a:extLst>
                    <a:ext uri="{FF2B5EF4-FFF2-40B4-BE49-F238E27FC236}">
                      <a16:creationId xmlns:a16="http://schemas.microsoft.com/office/drawing/2014/main" id="{FDD1568A-A1DC-43B5-8B90-96CAECC74978}"/>
                    </a:ext>
                  </a:extLst>
                </p:cNvPr>
                <p:cNvSpPr txBox="1">
                  <a:spLocks noRot="1" noChangeAspect="1" noMove="1" noResize="1" noEditPoints="1" noAdjustHandles="1" noChangeArrowheads="1" noChangeShapeType="1" noTextEdit="1"/>
                </p:cNvSpPr>
                <p:nvPr/>
              </p:nvSpPr>
              <p:spPr>
                <a:xfrm>
                  <a:off x="7227070" y="3609185"/>
                  <a:ext cx="272716" cy="369332"/>
                </a:xfrm>
                <a:prstGeom prst="rect">
                  <a:avLst/>
                </a:prstGeom>
                <a:blipFill>
                  <a:blip r:embed="rId16"/>
                  <a:stretch>
                    <a:fillRect r="-20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2F68B295-175E-4313-AAE5-D2D7DD9A7E55}"/>
                    </a:ext>
                  </a:extLst>
                </p:cNvPr>
                <p:cNvSpPr txBox="1"/>
                <p:nvPr/>
              </p:nvSpPr>
              <p:spPr>
                <a:xfrm>
                  <a:off x="7421975" y="6154497"/>
                  <a:ext cx="715414"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𝑝</m:t>
                            </m:r>
                          </m:sub>
                        </m:sSub>
                      </m:oMath>
                    </m:oMathPara>
                  </a14:m>
                  <a:endParaRPr lang="en-US" dirty="0"/>
                </a:p>
              </p:txBody>
            </p:sp>
          </mc:Choice>
          <mc:Fallback xmlns="">
            <p:sp>
              <p:nvSpPr>
                <p:cNvPr id="50" name="文本框 49">
                  <a:extLst>
                    <a:ext uri="{FF2B5EF4-FFF2-40B4-BE49-F238E27FC236}">
                      <a16:creationId xmlns:a16="http://schemas.microsoft.com/office/drawing/2014/main" id="{2F68B295-175E-4313-AAE5-D2D7DD9A7E55}"/>
                    </a:ext>
                  </a:extLst>
                </p:cNvPr>
                <p:cNvSpPr txBox="1">
                  <a:spLocks noRot="1" noChangeAspect="1" noMove="1" noResize="1" noEditPoints="1" noAdjustHandles="1" noChangeArrowheads="1" noChangeShapeType="1" noTextEdit="1"/>
                </p:cNvSpPr>
                <p:nvPr/>
              </p:nvSpPr>
              <p:spPr>
                <a:xfrm>
                  <a:off x="7421975" y="6154497"/>
                  <a:ext cx="715414" cy="390748"/>
                </a:xfrm>
                <a:prstGeom prst="rect">
                  <a:avLst/>
                </a:prstGeom>
                <a:blipFill>
                  <a:blip r:embed="rId17"/>
                  <a:stretch>
                    <a:fillRect b="-3125"/>
                  </a:stretch>
                </a:blipFill>
              </p:spPr>
              <p:txBody>
                <a:bodyPr/>
                <a:lstStyle/>
                <a:p>
                  <a:r>
                    <a:rPr lang="en-US">
                      <a:noFill/>
                    </a:rPr>
                    <a:t> </a:t>
                  </a:r>
                </a:p>
              </p:txBody>
            </p:sp>
          </mc:Fallback>
        </mc:AlternateContent>
        <p:cxnSp>
          <p:nvCxnSpPr>
            <p:cNvPr id="52" name="直接箭头连接符 51">
              <a:extLst>
                <a:ext uri="{FF2B5EF4-FFF2-40B4-BE49-F238E27FC236}">
                  <a16:creationId xmlns:a16="http://schemas.microsoft.com/office/drawing/2014/main" id="{D8FE4510-B6CC-4E9F-A5D9-6D1B29481A18}"/>
                </a:ext>
              </a:extLst>
            </p:cNvPr>
            <p:cNvCxnSpPr>
              <a:cxnSpLocks/>
            </p:cNvCxnSpPr>
            <p:nvPr/>
          </p:nvCxnSpPr>
          <p:spPr>
            <a:xfrm flipV="1">
              <a:off x="7675401" y="6230411"/>
              <a:ext cx="236797" cy="97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2" name="文本框 131">
              <a:extLst>
                <a:ext uri="{FF2B5EF4-FFF2-40B4-BE49-F238E27FC236}">
                  <a16:creationId xmlns:a16="http://schemas.microsoft.com/office/drawing/2014/main" id="{7B6AC666-3C3F-41E9-BBDB-232A3BF42698}"/>
                </a:ext>
              </a:extLst>
            </p:cNvPr>
            <p:cNvSpPr txBox="1"/>
            <p:nvPr/>
          </p:nvSpPr>
          <p:spPr>
            <a:xfrm>
              <a:off x="7617674" y="4532986"/>
              <a:ext cx="458878" cy="369332"/>
            </a:xfrm>
            <a:prstGeom prst="rect">
              <a:avLst/>
            </a:prstGeom>
            <a:noFill/>
          </p:spPr>
          <p:txBody>
            <a:bodyPr wrap="square" rtlCol="0">
              <a:spAutoFit/>
            </a:bodyPr>
            <a:lstStyle/>
            <a:p>
              <a:r>
                <a:rPr lang="en-US" dirty="0"/>
                <a:t>d?</a:t>
              </a:r>
            </a:p>
          </p:txBody>
        </p:sp>
      </p:grpSp>
      <p:sp>
        <p:nvSpPr>
          <p:cNvPr id="9" name="灯片编号占位符 8">
            <a:extLst>
              <a:ext uri="{FF2B5EF4-FFF2-40B4-BE49-F238E27FC236}">
                <a16:creationId xmlns:a16="http://schemas.microsoft.com/office/drawing/2014/main" id="{0362696F-5FA4-4E82-B07B-031BEC5AAE56}"/>
              </a:ext>
            </a:extLst>
          </p:cNvPr>
          <p:cNvSpPr>
            <a:spLocks noGrp="1"/>
          </p:cNvSpPr>
          <p:nvPr>
            <p:ph type="sldNum" sz="quarter" idx="12"/>
          </p:nvPr>
        </p:nvSpPr>
        <p:spPr/>
        <p:txBody>
          <a:bodyPr/>
          <a:lstStyle/>
          <a:p>
            <a:fld id="{E28968F2-E780-458E-BEC0-AED72E8C9DF0}" type="slidenum">
              <a:rPr lang="en-US" smtClean="0"/>
              <a:pPr/>
              <a:t>8</a:t>
            </a:fld>
            <a:r>
              <a:rPr lang="en-US"/>
              <a:t>/18</a:t>
            </a:r>
            <a:endParaRPr lang="en-US" dirty="0"/>
          </a:p>
        </p:txBody>
      </p:sp>
    </p:spTree>
    <p:extLst>
      <p:ext uri="{BB962C8B-B14F-4D97-AF65-F5344CB8AC3E}">
        <p14:creationId xmlns:p14="http://schemas.microsoft.com/office/powerpoint/2010/main" val="179455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6"/>
                                        </p:tgtEl>
                                        <p:attrNameLst>
                                          <p:attrName>style.visibility</p:attrName>
                                        </p:attrNameLst>
                                      </p:cBhvr>
                                      <p:to>
                                        <p:strVal val="visible"/>
                                      </p:to>
                                    </p:set>
                                    <p:animEffect transition="in" filter="fade">
                                      <p:cBhvr>
                                        <p:cTn id="20" dur="500"/>
                                        <p:tgtEl>
                                          <p:spTgt spid="1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5"/>
                                        </p:tgtEl>
                                        <p:attrNameLst>
                                          <p:attrName>style.visibility</p:attrName>
                                        </p:attrNameLst>
                                      </p:cBhvr>
                                      <p:to>
                                        <p:strVal val="visible"/>
                                      </p:to>
                                    </p:set>
                                    <p:animEffect transition="in" filter="fade">
                                      <p:cBhvr>
                                        <p:cTn id="46" dur="500"/>
                                        <p:tgtEl>
                                          <p:spTgt spid="1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59"/>
                                        </p:tgtEl>
                                      </p:cBhvr>
                                    </p:animEffect>
                                    <p:set>
                                      <p:cBhvr>
                                        <p:cTn id="54" dur="1" fill="hold">
                                          <p:stCondLst>
                                            <p:cond delay="499"/>
                                          </p:stCondLst>
                                        </p:cTn>
                                        <p:tgtEl>
                                          <p:spTgt spid="5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1"/>
                                        </p:tgtEl>
                                      </p:cBhvr>
                                    </p:animEffect>
                                    <p:set>
                                      <p:cBhvr>
                                        <p:cTn id="57" dur="1" fill="hold">
                                          <p:stCondLst>
                                            <p:cond delay="499"/>
                                          </p:stCondLst>
                                        </p:cTn>
                                        <p:tgtEl>
                                          <p:spTgt spid="6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0"/>
                                        </p:tgtEl>
                                      </p:cBhvr>
                                    </p:animEffect>
                                    <p:set>
                                      <p:cBhvr>
                                        <p:cTn id="60" dur="1" fill="hold">
                                          <p:stCondLst>
                                            <p:cond delay="499"/>
                                          </p:stCondLst>
                                        </p:cTn>
                                        <p:tgtEl>
                                          <p:spTgt spid="6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5"/>
                                        </p:tgtEl>
                                      </p:cBhvr>
                                    </p:animEffect>
                                    <p:set>
                                      <p:cBhvr>
                                        <p:cTn id="63" dur="1" fill="hold">
                                          <p:stCondLst>
                                            <p:cond delay="499"/>
                                          </p:stCondLst>
                                        </p:cTn>
                                        <p:tgtEl>
                                          <p:spTgt spid="12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6"/>
                                        </p:tgtEl>
                                      </p:cBhvr>
                                    </p:animEffect>
                                    <p:set>
                                      <p:cBhvr>
                                        <p:cTn id="72" dur="1" fill="hold">
                                          <p:stCondLst>
                                            <p:cond delay="499"/>
                                          </p:stCondLst>
                                        </p:cTn>
                                        <p:tgtEl>
                                          <p:spTgt spid="5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57"/>
                                        </p:tgtEl>
                                      </p:cBhvr>
                                    </p:animEffect>
                                    <p:set>
                                      <p:cBhvr>
                                        <p:cTn id="75" dur="1" fill="hold">
                                          <p:stCondLst>
                                            <p:cond delay="499"/>
                                          </p:stCondLst>
                                        </p:cTn>
                                        <p:tgtEl>
                                          <p:spTgt spid="5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58"/>
                                        </p:tgtEl>
                                      </p:cBhvr>
                                    </p:animEffect>
                                    <p:set>
                                      <p:cBhvr>
                                        <p:cTn id="78" dur="1" fill="hold">
                                          <p:stCondLst>
                                            <p:cond delay="499"/>
                                          </p:stCondLst>
                                        </p:cTn>
                                        <p:tgtEl>
                                          <p:spTgt spid="5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11"/>
                                        </p:tgtEl>
                                      </p:cBhvr>
                                    </p:animEffect>
                                    <p:set>
                                      <p:cBhvr>
                                        <p:cTn id="81" dur="1" fill="hold">
                                          <p:stCondLst>
                                            <p:cond delay="499"/>
                                          </p:stCondLst>
                                        </p:cTn>
                                        <p:tgtEl>
                                          <p:spTgt spid="111"/>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124"/>
                                        </p:tgtEl>
                                      </p:cBhvr>
                                    </p:animEffect>
                                    <p:set>
                                      <p:cBhvr>
                                        <p:cTn id="84" dur="1" fill="hold">
                                          <p:stCondLst>
                                            <p:cond delay="499"/>
                                          </p:stCondLst>
                                        </p:cTn>
                                        <p:tgtEl>
                                          <p:spTgt spid="12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33"/>
                                        </p:tgtEl>
                                      </p:cBhvr>
                                    </p:animEffect>
                                    <p:set>
                                      <p:cBhvr>
                                        <p:cTn id="87" dur="1" fill="hold">
                                          <p:stCondLst>
                                            <p:cond delay="499"/>
                                          </p:stCondLst>
                                        </p:cTn>
                                        <p:tgtEl>
                                          <p:spTgt spid="133"/>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26"/>
                                        </p:tgtEl>
                                      </p:cBhvr>
                                    </p:animEffect>
                                    <p:set>
                                      <p:cBhvr>
                                        <p:cTn id="90" dur="1" fill="hold">
                                          <p:stCondLst>
                                            <p:cond delay="499"/>
                                          </p:stCondLst>
                                        </p:cTn>
                                        <p:tgtEl>
                                          <p:spTgt spid="126"/>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1" grpId="1"/>
      <p:bldP spid="1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B5F7F1-CAC0-4DF9-B685-D8AA34993361}"/>
              </a:ext>
            </a:extLst>
          </p:cNvPr>
          <p:cNvSpPr>
            <a:spLocks noGrp="1"/>
          </p:cNvSpPr>
          <p:nvPr>
            <p:ph type="title"/>
          </p:nvPr>
        </p:nvSpPr>
        <p:spPr/>
        <p:txBody>
          <a:bodyPr/>
          <a:lstStyle/>
          <a:p>
            <a:r>
              <a:rPr lang="en-US" dirty="0"/>
              <a:t>Topology Fusion</a:t>
            </a:r>
          </a:p>
        </p:txBody>
      </p:sp>
      <p:sp>
        <p:nvSpPr>
          <p:cNvPr id="3" name="内容占位符 2">
            <a:extLst>
              <a:ext uri="{FF2B5EF4-FFF2-40B4-BE49-F238E27FC236}">
                <a16:creationId xmlns:a16="http://schemas.microsoft.com/office/drawing/2014/main" id="{92D01D77-E2E7-41FE-9DDA-562292E9F760}"/>
              </a:ext>
            </a:extLst>
          </p:cNvPr>
          <p:cNvSpPr>
            <a:spLocks noGrp="1"/>
          </p:cNvSpPr>
          <p:nvPr>
            <p:ph idx="1"/>
          </p:nvPr>
        </p:nvSpPr>
        <p:spPr>
          <a:xfrm>
            <a:off x="838199" y="1601406"/>
            <a:ext cx="6616905" cy="4575557"/>
          </a:xfrm>
        </p:spPr>
        <p:txBody>
          <a:bodyPr>
            <a:normAutofit/>
          </a:bodyPr>
          <a:lstStyle/>
          <a:p>
            <a:r>
              <a:rPr lang="en-US" dirty="0"/>
              <a:t>Vehicles abstracted as nodes</a:t>
            </a:r>
          </a:p>
          <a:p>
            <a:endParaRPr lang="en-US" dirty="0"/>
          </a:p>
          <a:p>
            <a:r>
              <a:rPr lang="en-US" dirty="0"/>
              <a:t>Edge scores describes dissimilarity</a:t>
            </a:r>
          </a:p>
          <a:p>
            <a:pPr lvl="1"/>
            <a:r>
              <a:rPr lang="en-US" dirty="0"/>
              <a:t>Less score = more similar</a:t>
            </a:r>
          </a:p>
          <a:p>
            <a:endParaRPr lang="en-US" dirty="0"/>
          </a:p>
          <a:p>
            <a:r>
              <a:rPr lang="en-US" dirty="0"/>
              <a:t>Each association decision is a matching</a:t>
            </a:r>
          </a:p>
          <a:p>
            <a:pPr lvl="1"/>
            <a:r>
              <a:rPr lang="en-US" dirty="0"/>
              <a:t>The most likely association decision is the matching that has the minimum sum of scores</a:t>
            </a:r>
          </a:p>
        </p:txBody>
      </p:sp>
      <p:sp>
        <p:nvSpPr>
          <p:cNvPr id="4" name="日期占位符 3">
            <a:extLst>
              <a:ext uri="{FF2B5EF4-FFF2-40B4-BE49-F238E27FC236}">
                <a16:creationId xmlns:a16="http://schemas.microsoft.com/office/drawing/2014/main" id="{19C48DE4-7345-4148-AFAD-DFB614FDE4CA}"/>
              </a:ext>
            </a:extLst>
          </p:cNvPr>
          <p:cNvSpPr>
            <a:spLocks noGrp="1"/>
          </p:cNvSpPr>
          <p:nvPr>
            <p:ph type="dt" sz="half" idx="10"/>
          </p:nvPr>
        </p:nvSpPr>
        <p:spPr/>
        <p:txBody>
          <a:bodyPr/>
          <a:lstStyle/>
          <a:p>
            <a:fld id="{9E1FF686-65D8-4F6A-93FD-1C8A36BF8F35}" type="datetime1">
              <a:rPr lang="en-US" smtClean="0"/>
              <a:t>9/30/2019</a:t>
            </a:fld>
            <a:endParaRPr lang="en-US"/>
          </a:p>
        </p:txBody>
      </p:sp>
      <p:sp>
        <p:nvSpPr>
          <p:cNvPr id="5" name="页脚占位符 4">
            <a:extLst>
              <a:ext uri="{FF2B5EF4-FFF2-40B4-BE49-F238E27FC236}">
                <a16:creationId xmlns:a16="http://schemas.microsoft.com/office/drawing/2014/main" id="{55334AC2-6EF5-42CA-A419-D925450B7319}"/>
              </a:ext>
            </a:extLst>
          </p:cNvPr>
          <p:cNvSpPr>
            <a:spLocks noGrp="1"/>
          </p:cNvSpPr>
          <p:nvPr>
            <p:ph type="ftr" sz="quarter" idx="11"/>
          </p:nvPr>
        </p:nvSpPr>
        <p:spPr/>
        <p:txBody>
          <a:bodyPr/>
          <a:lstStyle/>
          <a:p>
            <a:r>
              <a:rPr lang="en-US"/>
              <a:t>Liu et al</a:t>
            </a:r>
            <a:endParaRPr lang="en-US" dirty="0"/>
          </a:p>
        </p:txBody>
      </p:sp>
      <p:sp>
        <p:nvSpPr>
          <p:cNvPr id="8" name="椭圆 7">
            <a:extLst>
              <a:ext uri="{FF2B5EF4-FFF2-40B4-BE49-F238E27FC236}">
                <a16:creationId xmlns:a16="http://schemas.microsoft.com/office/drawing/2014/main" id="{39FF43B2-92AE-4F71-B13B-7DC84819833F}"/>
              </a:ext>
            </a:extLst>
          </p:cNvPr>
          <p:cNvSpPr/>
          <p:nvPr/>
        </p:nvSpPr>
        <p:spPr>
          <a:xfrm>
            <a:off x="8179816" y="1615461"/>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9" name="椭圆 8">
            <a:extLst>
              <a:ext uri="{FF2B5EF4-FFF2-40B4-BE49-F238E27FC236}">
                <a16:creationId xmlns:a16="http://schemas.microsoft.com/office/drawing/2014/main" id="{01BC35CC-A573-43BD-A13D-F28EACD33F3A}"/>
              </a:ext>
            </a:extLst>
          </p:cNvPr>
          <p:cNvSpPr/>
          <p:nvPr/>
        </p:nvSpPr>
        <p:spPr>
          <a:xfrm>
            <a:off x="8179817" y="3123137"/>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0" name="椭圆 9">
            <a:extLst>
              <a:ext uri="{FF2B5EF4-FFF2-40B4-BE49-F238E27FC236}">
                <a16:creationId xmlns:a16="http://schemas.microsoft.com/office/drawing/2014/main" id="{8D54B9FB-1D7F-477E-8F7D-0DE1ADA9B4DA}"/>
              </a:ext>
            </a:extLst>
          </p:cNvPr>
          <p:cNvSpPr/>
          <p:nvPr/>
        </p:nvSpPr>
        <p:spPr>
          <a:xfrm>
            <a:off x="8172959" y="4630813"/>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1" name="椭圆 10">
            <a:extLst>
              <a:ext uri="{FF2B5EF4-FFF2-40B4-BE49-F238E27FC236}">
                <a16:creationId xmlns:a16="http://schemas.microsoft.com/office/drawing/2014/main" id="{25396062-D426-42B8-810E-8E041EE96CDC}"/>
              </a:ext>
            </a:extLst>
          </p:cNvPr>
          <p:cNvSpPr/>
          <p:nvPr/>
        </p:nvSpPr>
        <p:spPr>
          <a:xfrm>
            <a:off x="10272987" y="2344957"/>
            <a:ext cx="724711" cy="72949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2" name="椭圆 11">
            <a:extLst>
              <a:ext uri="{FF2B5EF4-FFF2-40B4-BE49-F238E27FC236}">
                <a16:creationId xmlns:a16="http://schemas.microsoft.com/office/drawing/2014/main" id="{6D512AE3-A146-4EB5-A1D4-C10EED683A24}"/>
              </a:ext>
            </a:extLst>
          </p:cNvPr>
          <p:cNvSpPr/>
          <p:nvPr/>
        </p:nvSpPr>
        <p:spPr>
          <a:xfrm>
            <a:off x="10272987" y="3901317"/>
            <a:ext cx="724711" cy="72949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cxnSp>
        <p:nvCxnSpPr>
          <p:cNvPr id="13" name="直接连接符 12">
            <a:extLst>
              <a:ext uri="{FF2B5EF4-FFF2-40B4-BE49-F238E27FC236}">
                <a16:creationId xmlns:a16="http://schemas.microsoft.com/office/drawing/2014/main" id="{6808C7FF-DE3D-4C7C-B158-B982F8C38B83}"/>
              </a:ext>
            </a:extLst>
          </p:cNvPr>
          <p:cNvCxnSpPr>
            <a:cxnSpLocks/>
            <a:stCxn id="8" idx="6"/>
            <a:endCxn id="11" idx="2"/>
          </p:cNvCxnSpPr>
          <p:nvPr/>
        </p:nvCxnSpPr>
        <p:spPr>
          <a:xfrm>
            <a:off x="8904527" y="1980209"/>
            <a:ext cx="1368460" cy="7294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918E32FF-C770-4363-8E67-C775891880DD}"/>
              </a:ext>
            </a:extLst>
          </p:cNvPr>
          <p:cNvCxnSpPr>
            <a:stCxn id="9" idx="6"/>
            <a:endCxn id="11" idx="2"/>
          </p:cNvCxnSpPr>
          <p:nvPr/>
        </p:nvCxnSpPr>
        <p:spPr>
          <a:xfrm flipV="1">
            <a:off x="8904528" y="2709705"/>
            <a:ext cx="1368459" cy="7781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B3583C5A-C092-4CC4-9F5D-4E2174728CF2}"/>
              </a:ext>
            </a:extLst>
          </p:cNvPr>
          <p:cNvCxnSpPr>
            <a:stCxn id="10" idx="6"/>
            <a:endCxn id="12" idx="2"/>
          </p:cNvCxnSpPr>
          <p:nvPr/>
        </p:nvCxnSpPr>
        <p:spPr>
          <a:xfrm flipV="1">
            <a:off x="8897670" y="4266065"/>
            <a:ext cx="1375317" cy="7294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A72D8DC5-18FF-4B7E-95EF-6E568350A9C3}"/>
              </a:ext>
            </a:extLst>
          </p:cNvPr>
          <p:cNvCxnSpPr>
            <a:cxnSpLocks/>
            <a:stCxn id="8" idx="6"/>
            <a:endCxn id="12" idx="2"/>
          </p:cNvCxnSpPr>
          <p:nvPr/>
        </p:nvCxnSpPr>
        <p:spPr>
          <a:xfrm>
            <a:off x="8904527" y="1980209"/>
            <a:ext cx="1368460" cy="228585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AB535168-B05B-4B12-9159-F642AE63D8FB}"/>
              </a:ext>
            </a:extLst>
          </p:cNvPr>
          <p:cNvCxnSpPr>
            <a:stCxn id="9" idx="6"/>
            <a:endCxn id="12" idx="2"/>
          </p:cNvCxnSpPr>
          <p:nvPr/>
        </p:nvCxnSpPr>
        <p:spPr>
          <a:xfrm>
            <a:off x="8904528" y="3487885"/>
            <a:ext cx="1368459" cy="7781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2ADDAC9D-38F8-4A67-90FB-47E2583D8387}"/>
              </a:ext>
            </a:extLst>
          </p:cNvPr>
          <p:cNvCxnSpPr>
            <a:stCxn id="10" idx="6"/>
            <a:endCxn id="11" idx="2"/>
          </p:cNvCxnSpPr>
          <p:nvPr/>
        </p:nvCxnSpPr>
        <p:spPr>
          <a:xfrm flipV="1">
            <a:off x="8897670" y="2709705"/>
            <a:ext cx="1375317" cy="228585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0682D0AA-6E9E-4D0A-BF5C-473D94669E37}"/>
              </a:ext>
            </a:extLst>
          </p:cNvPr>
          <p:cNvSpPr txBox="1"/>
          <p:nvPr/>
        </p:nvSpPr>
        <p:spPr>
          <a:xfrm>
            <a:off x="9335183" y="1887099"/>
            <a:ext cx="1024104" cy="400110"/>
          </a:xfrm>
          <a:prstGeom prst="rect">
            <a:avLst/>
          </a:prstGeom>
          <a:noFill/>
        </p:spPr>
        <p:txBody>
          <a:bodyPr wrap="square" rtlCol="0">
            <a:spAutoFit/>
          </a:bodyPr>
          <a:lstStyle/>
          <a:p>
            <a:r>
              <a:rPr lang="en-US" sz="2000" dirty="0"/>
              <a:t>s1</a:t>
            </a:r>
          </a:p>
        </p:txBody>
      </p:sp>
      <p:sp>
        <p:nvSpPr>
          <p:cNvPr id="20" name="文本框 19">
            <a:extLst>
              <a:ext uri="{FF2B5EF4-FFF2-40B4-BE49-F238E27FC236}">
                <a16:creationId xmlns:a16="http://schemas.microsoft.com/office/drawing/2014/main" id="{71E6FD4E-B52B-4BAB-9E9E-AA7B7FA08BDF}"/>
              </a:ext>
            </a:extLst>
          </p:cNvPr>
          <p:cNvSpPr txBox="1"/>
          <p:nvPr/>
        </p:nvSpPr>
        <p:spPr>
          <a:xfrm>
            <a:off x="9155408" y="2388310"/>
            <a:ext cx="1013979" cy="400110"/>
          </a:xfrm>
          <a:prstGeom prst="rect">
            <a:avLst/>
          </a:prstGeom>
          <a:noFill/>
        </p:spPr>
        <p:txBody>
          <a:bodyPr wrap="square" rtlCol="0">
            <a:spAutoFit/>
          </a:bodyPr>
          <a:lstStyle/>
          <a:p>
            <a:r>
              <a:rPr lang="en-US" sz="2000" dirty="0"/>
              <a:t>s2</a:t>
            </a:r>
          </a:p>
        </p:txBody>
      </p:sp>
      <p:sp>
        <p:nvSpPr>
          <p:cNvPr id="21" name="文本框 20">
            <a:extLst>
              <a:ext uri="{FF2B5EF4-FFF2-40B4-BE49-F238E27FC236}">
                <a16:creationId xmlns:a16="http://schemas.microsoft.com/office/drawing/2014/main" id="{D44D5192-EB38-4D52-91B7-109C99DD03E0}"/>
              </a:ext>
            </a:extLst>
          </p:cNvPr>
          <p:cNvSpPr txBox="1"/>
          <p:nvPr/>
        </p:nvSpPr>
        <p:spPr>
          <a:xfrm>
            <a:off x="9118613" y="2984385"/>
            <a:ext cx="1282543" cy="400110"/>
          </a:xfrm>
          <a:prstGeom prst="rect">
            <a:avLst/>
          </a:prstGeom>
          <a:noFill/>
        </p:spPr>
        <p:txBody>
          <a:bodyPr wrap="square" rtlCol="0">
            <a:spAutoFit/>
          </a:bodyPr>
          <a:lstStyle/>
          <a:p>
            <a:r>
              <a:rPr lang="en-US" sz="2000" dirty="0"/>
              <a:t>s3</a:t>
            </a:r>
          </a:p>
        </p:txBody>
      </p:sp>
      <p:sp>
        <p:nvSpPr>
          <p:cNvPr id="22" name="文本框 21">
            <a:extLst>
              <a:ext uri="{FF2B5EF4-FFF2-40B4-BE49-F238E27FC236}">
                <a16:creationId xmlns:a16="http://schemas.microsoft.com/office/drawing/2014/main" id="{9400F95D-E49C-4A1E-9A15-C0FA90F78FF6}"/>
              </a:ext>
            </a:extLst>
          </p:cNvPr>
          <p:cNvSpPr txBox="1"/>
          <p:nvPr/>
        </p:nvSpPr>
        <p:spPr>
          <a:xfrm>
            <a:off x="9180821" y="3971575"/>
            <a:ext cx="1021074" cy="400110"/>
          </a:xfrm>
          <a:prstGeom prst="rect">
            <a:avLst/>
          </a:prstGeom>
          <a:noFill/>
        </p:spPr>
        <p:txBody>
          <a:bodyPr wrap="square" rtlCol="0">
            <a:spAutoFit/>
          </a:bodyPr>
          <a:lstStyle/>
          <a:p>
            <a:r>
              <a:rPr lang="en-US" sz="2000" dirty="0"/>
              <a:t>s5</a:t>
            </a:r>
          </a:p>
        </p:txBody>
      </p:sp>
      <p:sp>
        <p:nvSpPr>
          <p:cNvPr id="23" name="文本框 22">
            <a:extLst>
              <a:ext uri="{FF2B5EF4-FFF2-40B4-BE49-F238E27FC236}">
                <a16:creationId xmlns:a16="http://schemas.microsoft.com/office/drawing/2014/main" id="{EA6EB229-0623-4C96-BC94-1A42C86A005A}"/>
              </a:ext>
            </a:extLst>
          </p:cNvPr>
          <p:cNvSpPr txBox="1"/>
          <p:nvPr/>
        </p:nvSpPr>
        <p:spPr>
          <a:xfrm>
            <a:off x="9352019" y="4477697"/>
            <a:ext cx="1021074" cy="400110"/>
          </a:xfrm>
          <a:prstGeom prst="rect">
            <a:avLst/>
          </a:prstGeom>
          <a:noFill/>
        </p:spPr>
        <p:txBody>
          <a:bodyPr wrap="square" rtlCol="0">
            <a:spAutoFit/>
          </a:bodyPr>
          <a:lstStyle/>
          <a:p>
            <a:r>
              <a:rPr lang="en-US" sz="2000" dirty="0"/>
              <a:t>s6</a:t>
            </a:r>
          </a:p>
        </p:txBody>
      </p:sp>
      <p:sp>
        <p:nvSpPr>
          <p:cNvPr id="24" name="文本框 23">
            <a:extLst>
              <a:ext uri="{FF2B5EF4-FFF2-40B4-BE49-F238E27FC236}">
                <a16:creationId xmlns:a16="http://schemas.microsoft.com/office/drawing/2014/main" id="{9E9B4BF2-01EC-4252-9F88-38DB2294721D}"/>
              </a:ext>
            </a:extLst>
          </p:cNvPr>
          <p:cNvSpPr txBox="1"/>
          <p:nvPr/>
        </p:nvSpPr>
        <p:spPr>
          <a:xfrm>
            <a:off x="9063080" y="3417299"/>
            <a:ext cx="1152763" cy="400110"/>
          </a:xfrm>
          <a:prstGeom prst="rect">
            <a:avLst/>
          </a:prstGeom>
          <a:noFill/>
        </p:spPr>
        <p:txBody>
          <a:bodyPr wrap="square" rtlCol="0">
            <a:spAutoFit/>
          </a:bodyPr>
          <a:lstStyle/>
          <a:p>
            <a:r>
              <a:rPr lang="en-US" sz="2000" dirty="0"/>
              <a:t>s4</a:t>
            </a:r>
          </a:p>
        </p:txBody>
      </p:sp>
      <p:sp>
        <p:nvSpPr>
          <p:cNvPr id="6" name="灯片编号占位符 5">
            <a:extLst>
              <a:ext uri="{FF2B5EF4-FFF2-40B4-BE49-F238E27FC236}">
                <a16:creationId xmlns:a16="http://schemas.microsoft.com/office/drawing/2014/main" id="{DAABC635-13A3-4DFC-A4FB-48F74977C1D8}"/>
              </a:ext>
            </a:extLst>
          </p:cNvPr>
          <p:cNvSpPr>
            <a:spLocks noGrp="1"/>
          </p:cNvSpPr>
          <p:nvPr>
            <p:ph type="sldNum" sz="quarter" idx="12"/>
          </p:nvPr>
        </p:nvSpPr>
        <p:spPr/>
        <p:txBody>
          <a:bodyPr/>
          <a:lstStyle/>
          <a:p>
            <a:fld id="{E28968F2-E780-458E-BEC0-AED72E8C9DF0}" type="slidenum">
              <a:rPr lang="en-US" smtClean="0"/>
              <a:pPr/>
              <a:t>9</a:t>
            </a:fld>
            <a:r>
              <a:rPr lang="en-US"/>
              <a:t>/18</a:t>
            </a:r>
            <a:endParaRPr lang="en-US" dirty="0"/>
          </a:p>
        </p:txBody>
      </p:sp>
    </p:spTree>
    <p:extLst>
      <p:ext uri="{BB962C8B-B14F-4D97-AF65-F5344CB8AC3E}">
        <p14:creationId xmlns:p14="http://schemas.microsoft.com/office/powerpoint/2010/main" val="13730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4">
      <a:majorFont>
        <a:latin typeface="Times New Roman"/>
        <a:ea typeface="宋体"/>
        <a:cs typeface=""/>
      </a:majorFont>
      <a:minorFont>
        <a:latin typeface="Calibri Light"/>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7199</TotalTime>
  <Words>3147</Words>
  <Application>Microsoft Office PowerPoint</Application>
  <PresentationFormat>宽屏</PresentationFormat>
  <Paragraphs>424</Paragraphs>
  <Slides>18</Slides>
  <Notes>18</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18</vt:i4>
      </vt:variant>
    </vt:vector>
  </HeadingPairs>
  <TitlesOfParts>
    <vt:vector size="25" baseType="lpstr">
      <vt:lpstr>Arial</vt:lpstr>
      <vt:lpstr>Calibri</vt:lpstr>
      <vt:lpstr>Calibri Light</vt:lpstr>
      <vt:lpstr>Cambria Math</vt:lpstr>
      <vt:lpstr>Times New Roman</vt:lpstr>
      <vt:lpstr>Office 主题​​</vt:lpstr>
      <vt:lpstr>PDF</vt:lpstr>
      <vt:lpstr>FusionEye: Perception Sharing for Connected Vehicles and its Bandwidth-Accuracy Trade-offs  </vt:lpstr>
      <vt:lpstr>Motivation: limited sensing range</vt:lpstr>
      <vt:lpstr>Existing connected vehicle sharing systems</vt:lpstr>
      <vt:lpstr>Share &amp; Merge</vt:lpstr>
      <vt:lpstr>Efficient Sharing &amp; Accurate Merging</vt:lpstr>
      <vt:lpstr>System Overview</vt:lpstr>
      <vt:lpstr>Perception Generation</vt:lpstr>
      <vt:lpstr>Perception Generation cont.</vt:lpstr>
      <vt:lpstr>Topology Fusion</vt:lpstr>
      <vt:lpstr>What are the edge scores?</vt:lpstr>
      <vt:lpstr>Experiment setups</vt:lpstr>
      <vt:lpstr>Transmission Policy</vt:lpstr>
      <vt:lpstr>Metrics to evaluate FusionEye</vt:lpstr>
      <vt:lpstr>Merging accuracy &amp; Bandwidth</vt:lpstr>
      <vt:lpstr>Merging results</vt:lpstr>
      <vt:lpstr>Transmission Analysis</vt:lpstr>
      <vt:lpstr>Wrap-up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Hansi Liu</dc:creator>
  <cp:lastModifiedBy>Hansi Liu</cp:lastModifiedBy>
  <cp:revision>274</cp:revision>
  <dcterms:created xsi:type="dcterms:W3CDTF">2019-05-13T22:59:00Z</dcterms:created>
  <dcterms:modified xsi:type="dcterms:W3CDTF">2019-09-30T15:02:21Z</dcterms:modified>
</cp:coreProperties>
</file>